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5"/>
  </p:notesMasterIdLst>
  <p:sldIdLst>
    <p:sldId id="334" r:id="rId5"/>
    <p:sldId id="376" r:id="rId6"/>
    <p:sldId id="340" r:id="rId7"/>
    <p:sldId id="335" r:id="rId8"/>
    <p:sldId id="346" r:id="rId9"/>
    <p:sldId id="410" r:id="rId10"/>
    <p:sldId id="343" r:id="rId11"/>
    <p:sldId id="344" r:id="rId12"/>
    <p:sldId id="411" r:id="rId13"/>
    <p:sldId id="413" r:id="rId14"/>
    <p:sldId id="407" r:id="rId15"/>
    <p:sldId id="406" r:id="rId16"/>
    <p:sldId id="352" r:id="rId17"/>
    <p:sldId id="373" r:id="rId18"/>
    <p:sldId id="326" r:id="rId19"/>
    <p:sldId id="332" r:id="rId20"/>
    <p:sldId id="384" r:id="rId21"/>
    <p:sldId id="368" r:id="rId22"/>
    <p:sldId id="369" r:id="rId23"/>
    <p:sldId id="370" r:id="rId24"/>
    <p:sldId id="333" r:id="rId25"/>
    <p:sldId id="396" r:id="rId26"/>
    <p:sldId id="386" r:id="rId27"/>
    <p:sldId id="353" r:id="rId28"/>
    <p:sldId id="327" r:id="rId29"/>
    <p:sldId id="372" r:id="rId30"/>
    <p:sldId id="377" r:id="rId31"/>
    <p:sldId id="389" r:id="rId32"/>
    <p:sldId id="374" r:id="rId33"/>
    <p:sldId id="375" r:id="rId34"/>
    <p:sldId id="397" r:id="rId35"/>
    <p:sldId id="354" r:id="rId36"/>
    <p:sldId id="414" r:id="rId37"/>
    <p:sldId id="348" r:id="rId38"/>
    <p:sldId id="349" r:id="rId39"/>
    <p:sldId id="350" r:id="rId40"/>
    <p:sldId id="351" r:id="rId41"/>
    <p:sldId id="391" r:id="rId42"/>
    <p:sldId id="392" r:id="rId43"/>
    <p:sldId id="393" r:id="rId44"/>
    <p:sldId id="394" r:id="rId45"/>
    <p:sldId id="395" r:id="rId46"/>
    <p:sldId id="371" r:id="rId47"/>
    <p:sldId id="383" r:id="rId48"/>
    <p:sldId id="387" r:id="rId49"/>
    <p:sldId id="408" r:id="rId50"/>
    <p:sldId id="331" r:id="rId51"/>
    <p:sldId id="398" r:id="rId52"/>
    <p:sldId id="416" r:id="rId53"/>
    <p:sldId id="399" r:id="rId54"/>
  </p:sldIdLst>
  <p:sldSz cx="12192000" cy="6858000"/>
  <p:notesSz cx="6858000" cy="91440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CD4644-B703-CE13-DAA0-D8E5FB57DC42}" name="Guest User" initials="GU" userId="S::urn:spo:anon#c2b7decbd04f8836535c8d332f172b5c9704aa211fb477a7972c85c5142632bf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2CD5C4"/>
    <a:srgbClr val="8CB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DF583-047E-4BCB-A62D-043DC957F7F8}" v="21" dt="2023-11-09T11:23:43.117"/>
    <p1510:client id="{73EDF986-435A-31D6-6FCF-379C6782D84F}" v="26" dt="2023-11-09T11:32:54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57" d="100"/>
          <a:sy n="57" d="100"/>
        </p:scale>
        <p:origin x="268" y="68"/>
      </p:cViewPr>
      <p:guideLst/>
    </p:cSldViewPr>
  </p:slideViewPr>
  <p:outlineViewPr>
    <p:cViewPr>
      <p:scale>
        <a:sx n="33" d="100"/>
        <a:sy n="33" d="100"/>
      </p:scale>
      <p:origin x="0" y="-262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F352D-0EE3-E443-A549-00552A51C2BD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2F1A0-AF56-1946-81FA-D17AD512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2F1A0-AF56-1946-81FA-D17AD512C9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8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 Canvas app screenshot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F1A0-AF56-1946-81FA-D17AD512C93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3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EA7C-9C85-3345-BD5B-871883294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rgbClr val="0020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D7332-D69B-0544-92A0-301CAD81A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2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76F88-A085-774E-8C8D-40066F31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7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B6841-DA9B-464A-B627-53F0A890E434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76BAF-0484-EA4F-B7BD-9D400572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7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BFC13-41D5-9C4D-8659-C328F2670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7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01F328-8F89-DC42-B297-2BF9E9DB8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9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F51F-7504-874C-BCBA-F875B80F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85" y="130343"/>
            <a:ext cx="10515600" cy="66048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0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B93C-DAE8-7E4B-8CC6-C7A804AFA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312"/>
            <a:ext cx="10515600" cy="4683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  <a:lvl2pPr>
              <a:defRPr>
                <a:solidFill>
                  <a:srgbClr val="00205B"/>
                </a:solidFill>
              </a:defRPr>
            </a:lvl2pPr>
            <a:lvl3pPr>
              <a:defRPr>
                <a:solidFill>
                  <a:srgbClr val="00205B"/>
                </a:solidFill>
              </a:defRPr>
            </a:lvl3pPr>
            <a:lvl4pPr>
              <a:defRPr>
                <a:solidFill>
                  <a:srgbClr val="00205B"/>
                </a:solidFill>
              </a:defRPr>
            </a:lvl4pPr>
            <a:lvl5pPr>
              <a:defRPr>
                <a:solidFill>
                  <a:srgbClr val="0020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1E60B-EFF9-4349-9AE7-D4DF1856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463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7ED4E6-2631-4EC5-9CA5-9FBE6508913F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862B5-1123-9142-BB87-6B0EE6E7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463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0282-FA09-6C48-A312-27D18558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01F328-8F89-DC42-B297-2BF9E9DB8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732A56-0440-6843-A076-773BA532D907}"/>
              </a:ext>
            </a:extLst>
          </p:cNvPr>
          <p:cNvCxnSpPr>
            <a:cxnSpLocks/>
          </p:cNvCxnSpPr>
          <p:nvPr userDrawn="1"/>
        </p:nvCxnSpPr>
        <p:spPr>
          <a:xfrm>
            <a:off x="0" y="904461"/>
            <a:ext cx="12192000" cy="0"/>
          </a:xfrm>
          <a:prstGeom prst="line">
            <a:avLst/>
          </a:prstGeom>
          <a:ln w="25400">
            <a:solidFill>
              <a:srgbClr val="2CD5C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AFB22C0D-2BE3-BE46-B81E-D7FAFFBEC8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5809" y="-112253"/>
            <a:ext cx="1989386" cy="11190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C028AE-5034-2C46-AB5D-B6600B7D291B}"/>
              </a:ext>
            </a:extLst>
          </p:cNvPr>
          <p:cNvSpPr/>
          <p:nvPr userDrawn="1"/>
        </p:nvSpPr>
        <p:spPr>
          <a:xfrm>
            <a:off x="0" y="6487297"/>
            <a:ext cx="12192000" cy="370703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06B4BB-107D-F24A-A026-55B7D5BDAE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24186" y="6330091"/>
            <a:ext cx="1367814" cy="68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4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registrationdocuments@ljmu.ac.u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jmu.ac.uk/international/holding-offer-of-study/international-inducti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ljmu.ac.uk/discover/your-student-experience/accommodation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jmu.ac.uk/forms/accommodation-request-form" TargetMode="External"/><Relationship Id="rId2" Type="http://schemas.openxmlformats.org/officeDocument/2006/relationships/hyperlink" Target="mailto:accommodation@ljmu.ac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verpoolstudenthomes.org/Accommodation" TargetMode="External"/><Relationship Id="rId4" Type="http://schemas.openxmlformats.org/officeDocument/2006/relationships/hyperlink" Target="https://www.ljmu.ac.uk/discover/your-student-experience/accommodation/january-start-student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jmu.ac.uk/international/thinking-of-applying/exchange-study-abroad-students/enrolment-information" TargetMode="External"/><Relationship Id="rId2" Type="http://schemas.openxmlformats.org/officeDocument/2006/relationships/hyperlink" Target="https://www.ljmu.ac.uk/international/thinking-of-applying/exchange-study-abroad-stud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oabroad@ljmu.ac.uk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registrationdocuments@ljmu.ac.uk" TargetMode="External"/><Relationship Id="rId2" Type="http://schemas.openxmlformats.org/officeDocument/2006/relationships/hyperlink" Target="mailto:internationaladvice@ljmu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ral.brownlowhealth.co.uk/register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674B6.3B2E057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ailto:CMPJBLOGG@ljmu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674B6.3B2E0570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myaccount.ljmu.ac.uk/ForgotPwd.aspx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jmu.ac.uk/students/before-you-arrive/canva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jmsu.co.uk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jmu.ac.uk/discover/student-support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jmu.ac.uk/microsites/library/academic-achievement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internationalarrivals@ljmu.ac.u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895507" y="2533476"/>
            <a:ext cx="4640308" cy="21483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LJMU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Pre-departure Briefing</a:t>
            </a:r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5CB31D52-73BD-503B-EE55-44676E38D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7672" y="2299183"/>
            <a:ext cx="6389346" cy="226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401F328-8F89-DC42-B297-2BF9E9DB83B7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102" name="Group 1101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97" name="Rectangle 1096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Rectangle 1097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12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3963-85EE-0EC4-9B64-A58B29CCA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356" y="130343"/>
            <a:ext cx="7544229" cy="660968"/>
          </a:xfrm>
        </p:spPr>
        <p:txBody>
          <a:bodyPr/>
          <a:lstStyle/>
          <a:p>
            <a:r>
              <a:rPr lang="en-US" sz="4800" b="1" dirty="0">
                <a:solidFill>
                  <a:srgbClr val="063071"/>
                </a:solidFill>
                <a:latin typeface="Calibri"/>
                <a:cs typeface="Calibri"/>
              </a:rPr>
              <a:t>International Enrolment (EU)</a:t>
            </a:r>
            <a:br>
              <a:rPr lang="en-US" sz="4400" b="1" dirty="0">
                <a:latin typeface="Calibri"/>
                <a:cs typeface="Calibri"/>
              </a:rPr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21CCB-9077-58A3-11C2-C8CDC461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608664-F920-17EB-0175-C4433553B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/>
              <a:t>EU Students </a:t>
            </a:r>
          </a:p>
        </p:txBody>
      </p:sp>
      <p:pic>
        <p:nvPicPr>
          <p:cNvPr id="3" name="Content Placeholder 4" descr="A screenshot of a document">
            <a:extLst>
              <a:ext uri="{FF2B5EF4-FFF2-40B4-BE49-F238E27FC236}">
                <a16:creationId xmlns:a16="http://schemas.microsoft.com/office/drawing/2014/main" id="{FDEE1AC7-65DD-AF8E-E50B-3B86F0D05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06"/>
          <a:stretch/>
        </p:blipFill>
        <p:spPr>
          <a:xfrm>
            <a:off x="4444820" y="1216422"/>
            <a:ext cx="6527332" cy="466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39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CDA9-30B8-1CF7-D974-FAE622D93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763" y="164590"/>
            <a:ext cx="6531273" cy="660486"/>
          </a:xfrm>
        </p:spPr>
        <p:txBody>
          <a:bodyPr lIns="91440" tIns="45720" rIns="91440" bIns="45720" anchor="t"/>
          <a:lstStyle/>
          <a:p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Registration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99A30-0CA5-06C3-9742-4316A6DC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72" y="2161449"/>
            <a:ext cx="11825056" cy="3006811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>
                <a:solidFill>
                  <a:srgbClr val="063071"/>
                </a:solidFill>
                <a:ea typeface="+mn-lt"/>
                <a:cs typeface="+mn-lt"/>
              </a:rPr>
              <a:t>If you are having any difficulty completing your student registration, please contact</a:t>
            </a:r>
            <a:r>
              <a:rPr lang="en-US" b="1">
                <a:solidFill>
                  <a:srgbClr val="063071"/>
                </a:solidFill>
                <a:ea typeface="+mn-lt"/>
                <a:cs typeface="+mn-lt"/>
              </a:rPr>
              <a:t> Student Registry </a:t>
            </a:r>
            <a:r>
              <a:rPr lang="en-GB" b="1">
                <a:solidFill>
                  <a:srgbClr val="063071"/>
                </a:solidFill>
                <a:ea typeface="+mn-lt"/>
                <a:cs typeface="+mn-lt"/>
                <a:hlinkClick r:id="rId2"/>
              </a:rPr>
              <a:t>registrationdocuments@ljmu.ac.uk</a:t>
            </a:r>
            <a:r>
              <a:rPr lang="en-GB" b="1">
                <a:solidFill>
                  <a:srgbClr val="063071"/>
                </a:solidFill>
                <a:ea typeface="+mn-lt"/>
                <a:cs typeface="+mn-lt"/>
              </a:rPr>
              <a:t> </a:t>
            </a:r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FAE47-BCE9-ABAE-14DC-8FAF3116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2AB17-FBBC-39E1-8A17-08710AF3B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6872" y="6497461"/>
            <a:ext cx="16747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401F328-8F89-DC42-B297-2BF9E9DB83B7}" type="slidenum">
              <a:rPr lang="en-US" sz="1200" dirty="0" smtClean="0"/>
              <a:pPr algn="r">
                <a:spcAft>
                  <a:spcPts val="600"/>
                </a:spcAft>
              </a:pPr>
              <a:t>12</a:t>
            </a:fld>
            <a:endParaRPr lang="en-US" sz="120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0962AA4-782B-A53F-B638-79848CAAD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24312" y="107489"/>
            <a:ext cx="8543364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Collect your Student ID Card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B05A0-EB6D-C3B8-0EF8-D511AD62C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313"/>
            <a:ext cx="10515600" cy="2474352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063071"/>
                </a:solidFill>
                <a:cs typeface="Arial"/>
              </a:rPr>
              <a:t>Please note in order to collect your student ID card, you will need to have done the following: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>
                <a:solidFill>
                  <a:srgbClr val="063071"/>
                </a:solidFill>
                <a:cs typeface="Arial"/>
              </a:rPr>
              <a:t>Paid at least 50% of your fees by 8</a:t>
            </a:r>
            <a:r>
              <a:rPr lang="en-US" baseline="30000">
                <a:solidFill>
                  <a:srgbClr val="063071"/>
                </a:solidFill>
                <a:cs typeface="Arial"/>
              </a:rPr>
              <a:t>th</a:t>
            </a:r>
            <a:r>
              <a:rPr lang="en-US">
                <a:solidFill>
                  <a:srgbClr val="063071"/>
                </a:solidFill>
                <a:cs typeface="Arial"/>
              </a:rPr>
              <a:t> January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>
                <a:solidFill>
                  <a:srgbClr val="063071"/>
                </a:solidFill>
                <a:ea typeface="+mn-lt"/>
                <a:cs typeface="+mn-lt"/>
              </a:rPr>
              <a:t>Completed Registration and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>
                <a:solidFill>
                  <a:srgbClr val="063071"/>
                </a:solidFill>
                <a:ea typeface="+mn-lt"/>
                <a:cs typeface="+mn-lt"/>
              </a:rPr>
              <a:t>Online Enrolment</a:t>
            </a:r>
          </a:p>
          <a:p>
            <a:pPr marL="0" indent="0">
              <a:buNone/>
            </a:pPr>
            <a:r>
              <a:rPr lang="en-US">
                <a:solidFill>
                  <a:srgbClr val="063071"/>
                </a:solidFill>
                <a:cs typeface="Arial"/>
              </a:rPr>
              <a:t>ID Cards can be collected between 9 and 26 January 2024.</a:t>
            </a:r>
            <a:endParaRPr lang="en-US"/>
          </a:p>
          <a:p>
            <a:pPr marL="0" indent="0">
              <a:buNone/>
            </a:pPr>
            <a:endParaRPr lang="en-US">
              <a:solidFill>
                <a:srgbClr val="06307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solidFill>
                  <a:srgbClr val="063071"/>
                </a:solidFill>
                <a:ea typeface="+mn-lt"/>
                <a:cs typeface="+mn-lt"/>
              </a:rPr>
              <a:t>Exact rooms can be found on the </a:t>
            </a:r>
            <a:r>
              <a:rPr lang="en-US">
                <a:solidFill>
                  <a:srgbClr val="063071"/>
                </a:solidFill>
                <a:ea typeface="+mn-lt"/>
                <a:cs typeface="+mn-lt"/>
                <a:hlinkClick r:id="rId2"/>
              </a:rPr>
              <a:t>International Induction | Liverpool John </a:t>
            </a:r>
            <a:r>
              <a:rPr lang="en-US" err="1">
                <a:solidFill>
                  <a:srgbClr val="063071"/>
                </a:solidFill>
                <a:ea typeface="+mn-lt"/>
                <a:cs typeface="+mn-lt"/>
                <a:hlinkClick r:id="rId2"/>
              </a:rPr>
              <a:t>Moores</a:t>
            </a:r>
            <a:r>
              <a:rPr lang="en-US">
                <a:solidFill>
                  <a:srgbClr val="063071"/>
                </a:solidFill>
                <a:ea typeface="+mn-lt"/>
                <a:cs typeface="+mn-lt"/>
                <a:hlinkClick r:id="rId2"/>
              </a:rPr>
              <a:t> University </a:t>
            </a:r>
            <a:endParaRPr lang="en-US">
              <a:solidFill>
                <a:srgbClr val="06307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solidFill>
                <a:srgbClr val="063071"/>
              </a:solidFill>
              <a:ea typeface="+mn-lt"/>
              <a:cs typeface="+mn-lt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29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2847090" y="2093732"/>
            <a:ext cx="613435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Preparing to travel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 noGrp="1"/>
          </p:cNvSpPr>
          <p:nvPr>
            <p:ph type="title" idx="4294967295"/>
          </p:nvPr>
        </p:nvSpPr>
        <p:spPr>
          <a:xfrm>
            <a:off x="3962400" y="85842"/>
            <a:ext cx="683768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 Accommodation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53" y="2132000"/>
            <a:ext cx="4464699" cy="2976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38" y="1353311"/>
            <a:ext cx="6414254" cy="4534678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" y="31981"/>
            <a:ext cx="2861809" cy="8203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53002" y="5981409"/>
            <a:ext cx="65581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>
                <a:solidFill>
                  <a:schemeClr val="bg1"/>
                </a:solidFill>
                <a:hlinkClick r:id="rId5"/>
              </a:rPr>
              <a:t>https://www.ljmu.ac.uk/discover/your-student-experience/accommodation</a:t>
            </a:r>
            <a:r>
              <a:rPr lang="en-GB" sz="15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450080" y="38517"/>
            <a:ext cx="509016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Accommodation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648CF2-7775-6743-A448-48C5A60DC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7" y="985421"/>
            <a:ext cx="11317353" cy="5166804"/>
          </a:xfrm>
        </p:spPr>
        <p:txBody>
          <a:bodyPr/>
          <a:lstStyle/>
          <a:p>
            <a:pPr marL="0" indent="0">
              <a:buNone/>
            </a:pPr>
            <a:r>
              <a:rPr lang="en-US" sz="2200" b="1"/>
              <a:t>Contact:</a:t>
            </a:r>
            <a:r>
              <a:rPr lang="en-US" sz="2200"/>
              <a:t> </a:t>
            </a:r>
            <a:r>
              <a:rPr lang="en-US" sz="2200">
                <a:hlinkClick r:id="rId2"/>
              </a:rPr>
              <a:t>accommodation@ljmu.ac.uk</a:t>
            </a:r>
            <a:endParaRPr lang="en-US" sz="2200">
              <a:cs typeface="Arial"/>
            </a:endParaRPr>
          </a:p>
          <a:p>
            <a:pPr marL="0" indent="0">
              <a:buNone/>
            </a:pPr>
            <a:endParaRPr lang="en-US" sz="2200">
              <a:cs typeface="Arial"/>
            </a:endParaRPr>
          </a:p>
          <a:p>
            <a:pPr marL="0" indent="0">
              <a:buNone/>
            </a:pPr>
            <a:r>
              <a:rPr lang="en-US" sz="2200">
                <a:solidFill>
                  <a:schemeClr val="tx1"/>
                </a:solidFill>
              </a:rPr>
              <a:t>If you will be living in LJMU Accommodation, you </a:t>
            </a:r>
            <a:r>
              <a:rPr lang="en-GB" sz="2200">
                <a:solidFill>
                  <a:schemeClr val="tx1"/>
                </a:solidFill>
              </a:rPr>
              <a:t>will be able to move into accommodation from Saturday 6 January 2024:</a:t>
            </a:r>
            <a:endParaRPr lang="en-GB" sz="220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r>
              <a:rPr lang="en-US" sz="220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https://www.ljmu.ac.uk/forms/accommodation-request-form</a:t>
            </a:r>
            <a:r>
              <a:rPr lang="en-US" sz="220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2200">
                <a:solidFill>
                  <a:srgbClr val="FF0000"/>
                </a:solidFill>
                <a:hlinkClick r:id="rId4"/>
              </a:rPr>
              <a:t>https://www.ljmu.ac.uk/discover/your-student-experience/accommodation/january-start-students</a:t>
            </a:r>
            <a:r>
              <a:rPr lang="en-US" sz="2200">
                <a:solidFill>
                  <a:srgbClr val="FF0000"/>
                </a:solidFill>
              </a:rPr>
              <a:t> </a:t>
            </a:r>
            <a:endParaRPr lang="en-US" sz="220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endParaRPr lang="en-US" sz="220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r>
              <a:rPr lang="en-US" sz="2200" b="1">
                <a:solidFill>
                  <a:schemeClr val="tx1"/>
                </a:solidFill>
              </a:rPr>
              <a:t>Liverpool Student Homes:</a:t>
            </a:r>
            <a:r>
              <a:rPr lang="en-US" sz="2200">
                <a:solidFill>
                  <a:schemeClr val="tx1"/>
                </a:solidFill>
              </a:rPr>
              <a:t> </a:t>
            </a:r>
            <a:r>
              <a:rPr lang="en-US" sz="2200">
                <a:solidFill>
                  <a:srgbClr val="FF0000"/>
                </a:solidFill>
                <a:hlinkClick r:id="rId5"/>
              </a:rPr>
              <a:t>https://www.liverpoolstudenthomes.org/Accommodation</a:t>
            </a:r>
            <a:r>
              <a:rPr lang="en-US" sz="2200">
                <a:solidFill>
                  <a:srgbClr val="FF0000"/>
                </a:solidFill>
              </a:rPr>
              <a:t> </a:t>
            </a:r>
            <a:endParaRPr lang="en-US" sz="220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endParaRPr lang="en-US" sz="220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r>
              <a:rPr lang="en-US" sz="2200" b="1">
                <a:solidFill>
                  <a:schemeClr val="tx1"/>
                </a:solidFill>
              </a:rPr>
              <a:t>*Please note you must be living within 1 hour of Liverpool to comply with UKVI policies</a:t>
            </a:r>
            <a:endParaRPr lang="en-US" sz="2200" b="1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8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12563" y="85063"/>
            <a:ext cx="6369917" cy="7158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Book Airport Pick 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AC151-0DB8-4890-9125-B0712DA47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10600" y="1410197"/>
            <a:ext cx="3500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205B"/>
                </a:solidFill>
              </a:rPr>
              <a:t>Services are only available to the following postcodes:</a:t>
            </a:r>
          </a:p>
          <a:p>
            <a:r>
              <a:rPr lang="en-GB" sz="2800">
                <a:solidFill>
                  <a:srgbClr val="00205B"/>
                </a:solidFill>
              </a:rPr>
              <a:t>L1 – L8</a:t>
            </a:r>
          </a:p>
          <a:p>
            <a:r>
              <a:rPr lang="en-GB" sz="2800">
                <a:solidFill>
                  <a:srgbClr val="00205B"/>
                </a:solidFill>
              </a:rPr>
              <a:t>L13 – L15</a:t>
            </a:r>
          </a:p>
          <a:p>
            <a:r>
              <a:rPr lang="en-GB" sz="2800">
                <a:solidFill>
                  <a:srgbClr val="00205B"/>
                </a:solidFill>
              </a:rPr>
              <a:t>L17 – L19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CD26D8-960C-C444-26ED-5532AEE2D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71" y="1337124"/>
            <a:ext cx="7518299" cy="29055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37406" y="163725"/>
            <a:ext cx="9870574" cy="7158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</a:rPr>
              <a:t>International Induction – 9th and 15th of January</a:t>
            </a:r>
          </a:p>
        </p:txBody>
      </p:sp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8DED7-42AA-C007-DCC4-F57027F74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341" y="1227986"/>
            <a:ext cx="7954028" cy="444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3934210" y="82052"/>
            <a:ext cx="613435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6120" y="968240"/>
            <a:ext cx="11485880" cy="54630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/>
              <a:t>London Heathrow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3 hr 42 mins by train </a:t>
            </a: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(~£60 single ticket)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– 3 hr 30 </a:t>
            </a:r>
            <a:r>
              <a:rPr lang="en-GB" err="1">
                <a:solidFill>
                  <a:schemeClr val="tx1"/>
                </a:solidFill>
                <a:latin typeface="Arial Narrow" panose="020B0606020202030204" pitchFamily="34" charset="0"/>
              </a:rPr>
              <a:t>mins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by taxi </a:t>
            </a: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(~£267)</a:t>
            </a:r>
            <a:endParaRPr lang="en-GB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/>
              <a:t>London Gatwick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3 hr 12 </a:t>
            </a:r>
            <a:r>
              <a:rPr lang="en-GB" err="1">
                <a:solidFill>
                  <a:schemeClr val="tx1"/>
                </a:solidFill>
                <a:latin typeface="Arial Narrow" panose="020B0606020202030204" pitchFamily="34" charset="0"/>
              </a:rPr>
              <a:t>mins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by train </a:t>
            </a: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(~£73 single ticket)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>
                <a:solidFill>
                  <a:srgbClr val="00B050"/>
                </a:solidFill>
                <a:latin typeface="Arial Narrow" panose="020B0606020202030204" pitchFamily="34" charset="0"/>
              </a:rPr>
              <a:t>                                    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4 hr 50 </a:t>
            </a:r>
            <a:r>
              <a:rPr lang="en-GB" err="1">
                <a:solidFill>
                  <a:schemeClr val="tx1"/>
                </a:solidFill>
                <a:latin typeface="Arial Narrow" panose="020B0606020202030204" pitchFamily="34" charset="0"/>
              </a:rPr>
              <a:t>mins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by taxi </a:t>
            </a: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(~£299)</a:t>
            </a:r>
            <a:endParaRPr lang="en-GB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/>
              <a:t>Birmingham Airport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2 hr 14 mins by train </a:t>
            </a: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(~£30 single ticket)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     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4 hr 50 </a:t>
            </a:r>
            <a:r>
              <a:rPr lang="en-GB" err="1">
                <a:solidFill>
                  <a:schemeClr val="tx1"/>
                </a:solidFill>
                <a:latin typeface="Arial Narrow" panose="020B0606020202030204" pitchFamily="34" charset="0"/>
              </a:rPr>
              <a:t>mins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by taxi </a:t>
            </a: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(~£299)</a:t>
            </a:r>
            <a:endParaRPr lang="en-GB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/>
              <a:t>Manchester Airport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1 hr 13 mins by train </a:t>
            </a: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(~£10 single ticket) </a:t>
            </a:r>
          </a:p>
          <a:p>
            <a:pPr marL="0" indent="0">
              <a:buNone/>
            </a:pP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– 50 </a:t>
            </a:r>
            <a:r>
              <a:rPr lang="en-GB" err="1">
                <a:solidFill>
                  <a:schemeClr val="tx1"/>
                </a:solidFill>
                <a:latin typeface="Arial Narrow" panose="020B0606020202030204" pitchFamily="34" charset="0"/>
              </a:rPr>
              <a:t>mins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by taxi </a:t>
            </a:r>
            <a:r>
              <a:rPr lang="en-GB">
                <a:solidFill>
                  <a:srgbClr val="00B050"/>
                </a:solidFill>
                <a:latin typeface="Arial Narrow" panose="020B0606020202030204" pitchFamily="34" charset="0"/>
              </a:rPr>
              <a:t>(free if booked through LJMU)</a:t>
            </a:r>
            <a:endParaRPr lang="en-GB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/>
              <a:t>Liverpool Airport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30 </a:t>
            </a:r>
            <a:r>
              <a:rPr lang="en-GB" err="1">
                <a:solidFill>
                  <a:schemeClr val="tx1"/>
                </a:solidFill>
                <a:latin typeface="Arial Narrow" panose="020B0606020202030204" pitchFamily="34" charset="0"/>
              </a:rPr>
              <a:t>mins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by train (~£3.75 single ticket) </a:t>
            </a:r>
          </a:p>
          <a:p>
            <a:pPr marL="0" indent="0">
              <a:buNone/>
            </a:pP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30 </a:t>
            </a:r>
            <a:r>
              <a:rPr lang="en-GB" err="1">
                <a:solidFill>
                  <a:schemeClr val="tx1"/>
                </a:solidFill>
                <a:latin typeface="Arial Narrow" panose="020B0606020202030204" pitchFamily="34" charset="0"/>
              </a:rPr>
              <a:t>mins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by taxi </a:t>
            </a:r>
            <a:r>
              <a:rPr lang="en-GB">
                <a:solidFill>
                  <a:srgbClr val="00B050"/>
                </a:solidFill>
                <a:latin typeface="Arial Narrow" panose="020B0606020202030204" pitchFamily="34" charset="0"/>
              </a:rPr>
              <a:t>(free if booked through LJMU)</a:t>
            </a:r>
            <a:endParaRPr lang="en-GB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/>
          </a:p>
          <a:p>
            <a:pPr>
              <a:buFont typeface="Wingdings" panose="05000000000000000000" pitchFamily="2" charset="2"/>
              <a:buChar char="q"/>
            </a:pP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BE1F77-5584-074B-B96B-0059B8B5D2FD}"/>
              </a:ext>
            </a:extLst>
          </p:cNvPr>
          <p:cNvSpPr/>
          <p:nvPr/>
        </p:nvSpPr>
        <p:spPr>
          <a:xfrm>
            <a:off x="10696184" y="4822521"/>
            <a:ext cx="1315232" cy="1383290"/>
          </a:xfrm>
          <a:prstGeom prst="rect">
            <a:avLst/>
          </a:prstGeom>
          <a:noFill/>
          <a:ln w="28575">
            <a:solidFill>
              <a:srgbClr val="2CD5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Free transfers are not available for exchange students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3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E307-4413-CE41-9F18-0E083868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Booking train tickets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48CF2-7775-6743-A448-48C5A60DC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979752"/>
            <a:ext cx="5120640" cy="523816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/>
              <a:t>Things to note when travelling by train: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/>
          </a:p>
          <a:p>
            <a:r>
              <a:rPr lang="en-US"/>
              <a:t>The trainline app is really useful for booking train tickets </a:t>
            </a:r>
          </a:p>
          <a:p>
            <a:r>
              <a:rPr lang="en-US"/>
              <a:t>Increase in price if needing to reschedule or rebook a train due to flight delays</a:t>
            </a:r>
          </a:p>
          <a:p>
            <a:r>
              <a:rPr lang="en-US"/>
              <a:t>Look at flexible tickets (you can leave the station at the same time every hour)</a:t>
            </a:r>
          </a:p>
        </p:txBody>
      </p:sp>
      <p:pic>
        <p:nvPicPr>
          <p:cNvPr id="3076" name="Picture 4" descr="Trai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85" y="1117102"/>
            <a:ext cx="5395594" cy="158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rossCountry Vector Logo | Free Download - (.SVG + .PNG) format -  SeekVectorLogo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85" y="2704042"/>
            <a:ext cx="5442585" cy="30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4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B6AC13-B279-CB92-C48F-54D620F3A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42902" y="39729"/>
            <a:ext cx="248672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43DE5-1056-C84C-3CF4-6AF0BDE86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396312"/>
            <a:ext cx="10515600" cy="46832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Checklist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Preparing to Travel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Arriving in the UK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Navigating LJMU System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Important Contact Information 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Emergency Contacts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8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 idx="4294967295"/>
          </p:nvPr>
        </p:nvSpPr>
        <p:spPr>
          <a:xfrm>
            <a:off x="4409843" y="85063"/>
            <a:ext cx="4276957" cy="7158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Your luggage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1973" y="1071016"/>
            <a:ext cx="4376835" cy="92928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>
                <a:solidFill>
                  <a:srgbClr val="002060"/>
                </a:solidFill>
              </a:rPr>
              <a:t>What to bring hand luggage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973" y="2144486"/>
            <a:ext cx="4376835" cy="378565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Official documents (Passports, visas)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A change of clothes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Small amount of local currency ~£500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Mementos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Passport photos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Adapters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Phone and charger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Headphones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Tissues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Raincoat/umbrella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Mask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Bank account details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3E5F6D-37AA-A044-84A3-D2C491A19725}"/>
              </a:ext>
            </a:extLst>
          </p:cNvPr>
          <p:cNvSpPr txBox="1">
            <a:spLocks/>
          </p:cNvSpPr>
          <p:nvPr/>
        </p:nvSpPr>
        <p:spPr>
          <a:xfrm>
            <a:off x="4906434" y="1047995"/>
            <a:ext cx="3331754" cy="92928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>
                <a:solidFill>
                  <a:srgbClr val="002060"/>
                </a:solidFill>
              </a:rPr>
              <a:t>What to bring checked luggage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75F61-FB38-C749-A1E8-81DF9A85B0E3}"/>
              </a:ext>
            </a:extLst>
          </p:cNvPr>
          <p:cNvSpPr txBox="1"/>
          <p:nvPr/>
        </p:nvSpPr>
        <p:spPr>
          <a:xfrm>
            <a:off x="4906434" y="2144486"/>
            <a:ext cx="3331754" cy="320087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Clothing (weather appropriate)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Shoes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Toil</a:t>
            </a:r>
            <a:r>
              <a:rPr lang="en-GB" sz="2000" err="1">
                <a:latin typeface="Calibri" panose="020F0502020204030204"/>
              </a:rPr>
              <a:t>etries</a:t>
            </a:r>
            <a:endParaRPr lang="en-GB" sz="2000"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Medication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Sheets or bedlinen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Towels 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525814" y="1027335"/>
            <a:ext cx="3331754" cy="92928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>
                <a:solidFill>
                  <a:srgbClr val="002060"/>
                </a:solidFill>
              </a:rPr>
              <a:t>What </a:t>
            </a:r>
            <a:r>
              <a:rPr lang="en-GB" sz="2500">
                <a:solidFill>
                  <a:srgbClr val="FF0000"/>
                </a:solidFill>
              </a:rPr>
              <a:t>NOT</a:t>
            </a:r>
            <a:r>
              <a:rPr lang="en-GB" sz="2500">
                <a:solidFill>
                  <a:srgbClr val="002060"/>
                </a:solidFill>
              </a:rPr>
              <a:t> to bring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25814" y="2144486"/>
            <a:ext cx="3331754" cy="378565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Liquids over 100ml in hand luggage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Cooking equipment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Food items such as grains, rice, pickles and fruit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Frozen or cooked food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Appliances such as hairdryers that use 110v current (UK plugs run at 230v so could blow the fuse)</a:t>
            </a:r>
          </a:p>
          <a:p>
            <a:pPr>
              <a:defRPr/>
            </a:pPr>
            <a:endParaRPr lang="en-GB"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7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 idx="4294967295"/>
          </p:nvPr>
        </p:nvSpPr>
        <p:spPr>
          <a:xfrm>
            <a:off x="4409843" y="85063"/>
            <a:ext cx="4276957" cy="7158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Travel Tips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7294" y="1106183"/>
            <a:ext cx="6896071" cy="529375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Keep your luggage with you at all times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Keep money and valuable belongings such as laptops and iPads out of sight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Do not leave your luggage unattended – it will be considered a security threat and will be removed by airport security, causing you significant delays.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Do not look after luggage/parcels for strangers or allow strangers to look after your belongings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Do not carry an item through airport customs for someone else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Do not accompany people you have only just met to places you do not know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Only use taxis from an official taxi rank. These taxis are licensed and insured to carry paying passengers. Taxi ranks are usually located near the entrance/exit of airports and railway stations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7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9314-71C2-8964-76EC-CF91F0D7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947" y="102121"/>
            <a:ext cx="4466638" cy="660486"/>
          </a:xfrm>
        </p:spPr>
        <p:txBody>
          <a:bodyPr lIns="91440" tIns="45720" rIns="91440" bIns="45720" anchor="t"/>
          <a:lstStyle/>
          <a:p>
            <a:r>
              <a:rPr lang="en-GB" sz="4800" b="1">
                <a:latin typeface="Calibri"/>
                <a:cs typeface="Calibri"/>
              </a:rPr>
              <a:t>LJMU is Cashless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CA354-D16A-CAF4-FA89-884771D55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LJMU is a </a:t>
            </a:r>
            <a:r>
              <a:rPr lang="en-GB" b="1" u="sng"/>
              <a:t>cashless university</a:t>
            </a:r>
          </a:p>
          <a:p>
            <a:endParaRPr lang="en-GB"/>
          </a:p>
          <a:p>
            <a:r>
              <a:rPr lang="en-GB"/>
              <a:t>Please do not carry cash in order to pay your tuition fees, accommodation etc.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3ABB2-5DDA-E2CE-CA8A-C3AA633B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1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985" y="99521"/>
            <a:ext cx="10515600" cy="660486"/>
          </a:xfrm>
        </p:spPr>
        <p:txBody>
          <a:bodyPr/>
          <a:lstStyle/>
          <a:p>
            <a:pPr algn="ctr"/>
            <a:r>
              <a:rPr lang="en-GB" b="1"/>
              <a:t>Exchange Students</a:t>
            </a:r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All information relating to Exchange can be found </a:t>
            </a:r>
            <a:r>
              <a:rPr lang="en-GB">
                <a:hlinkClick r:id="rId2"/>
              </a:rPr>
              <a:t>here</a:t>
            </a:r>
            <a:endParaRPr lang="en-GB"/>
          </a:p>
          <a:p>
            <a:r>
              <a:rPr lang="en-GB"/>
              <a:t>Learning Agreements and module choice via your designated </a:t>
            </a:r>
            <a:r>
              <a:rPr lang="en-GB">
                <a:hlinkClick r:id="rId3"/>
              </a:rPr>
              <a:t>International Mobility Coordinator</a:t>
            </a:r>
            <a:r>
              <a:rPr lang="en-GB"/>
              <a:t> (IMC).  Reach out to them if you need anything</a:t>
            </a:r>
          </a:p>
          <a:p>
            <a:r>
              <a:rPr lang="en-GB"/>
              <a:t>All IMC’s will arrange a personal meet up with their exchange students and will complete any Erasmus or other documentation then</a:t>
            </a:r>
          </a:p>
          <a:p>
            <a:r>
              <a:rPr lang="en-GB"/>
              <a:t>Any queries contact </a:t>
            </a:r>
            <a:r>
              <a:rPr lang="en-GB">
                <a:hlinkClick r:id="rId4"/>
              </a:rPr>
              <a:t>goabroad@ljmu.ac.uk</a:t>
            </a:r>
            <a:r>
              <a:rPr lang="en-GB"/>
              <a:t> 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684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2755650" y="2357892"/>
            <a:ext cx="613435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Arriving in the UK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title" idx="4294967295"/>
          </p:nvPr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1F328-8F89-DC42-B297-2BF9E9DB83B7}" type="slidenum"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70A86D-2339-E08D-6DF4-2F9B4B791DFA}"/>
              </a:ext>
            </a:extLst>
          </p:cNvPr>
          <p:cNvSpPr txBox="1"/>
          <p:nvPr/>
        </p:nvSpPr>
        <p:spPr>
          <a:xfrm>
            <a:off x="2982585" y="77767"/>
            <a:ext cx="603492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Welcome to Liverpool</a:t>
            </a:r>
          </a:p>
        </p:txBody>
      </p:sp>
      <p:pic>
        <p:nvPicPr>
          <p:cNvPr id="5" name="Picture 4" descr="A person and person looking at a phone">
            <a:extLst>
              <a:ext uri="{FF2B5EF4-FFF2-40B4-BE49-F238E27FC236}">
                <a16:creationId xmlns:a16="http://schemas.microsoft.com/office/drawing/2014/main" id="{169BE6A1-9599-D561-EA12-BAFB89E51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760" y="911214"/>
            <a:ext cx="5009407" cy="558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5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AE0B-F9CF-3745-BB13-3566C88A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Setting up a bank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DDC86-656A-1546-9AF2-EEDA62562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1182952"/>
            <a:ext cx="10515600" cy="4683211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/>
              <a:t>Check to see if your bank has a UK branch as they can give reduced fees for international transfers.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/>
              <a:t>Check international transfer fees before sending any money to and from home.</a:t>
            </a:r>
            <a:endParaRPr lang="en-US">
              <a:cs typeface="Arial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Where is the nearest UK branch located? </a:t>
            </a:r>
            <a:endParaRPr lang="en-US">
              <a:cs typeface="Arial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/>
              <a:t>Nationwide, for example, allows international students to set up a student account and doesn’t charge transfer fees.</a:t>
            </a:r>
            <a:endParaRPr lang="en-US">
              <a:cs typeface="Arial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Shop around and find the best deal that works for you.</a:t>
            </a:r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88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AE0B-F9CF-3745-BB13-3566C88A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Bank account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9345" y="1339195"/>
            <a:ext cx="10515600" cy="46832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/>
              <a:t>Go to my.ljmu.ac.uk</a:t>
            </a:r>
          </a:p>
          <a:p>
            <a:pPr>
              <a:lnSpc>
                <a:spcPct val="150000"/>
              </a:lnSpc>
            </a:pPr>
            <a:r>
              <a:rPr lang="en-GB"/>
              <a:t>Click on My Services</a:t>
            </a:r>
          </a:p>
          <a:p>
            <a:pPr>
              <a:lnSpc>
                <a:spcPct val="150000"/>
              </a:lnSpc>
            </a:pPr>
            <a:r>
              <a:rPr lang="en-GB"/>
              <a:t>Request Letter – must be enrolled to request </a:t>
            </a:r>
          </a:p>
          <a:p>
            <a:pPr>
              <a:lnSpc>
                <a:spcPct val="150000"/>
              </a:lnSpc>
            </a:pPr>
            <a:r>
              <a:rPr lang="en-GB"/>
              <a:t>Check with the bank what additional documents they may require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874000" y="5841052"/>
            <a:ext cx="4236720" cy="867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sz="1600">
                <a:solidFill>
                  <a:srgbClr val="FF0000"/>
                </a:solidFill>
              </a:rPr>
              <a:t>*This can be done a maximum of 3 times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43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84DBF-1D82-408C-97F4-5D5F13B2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783" y="121781"/>
            <a:ext cx="6714162" cy="660486"/>
          </a:xfrm>
        </p:spPr>
        <p:txBody>
          <a:bodyPr lIns="91440" tIns="45720" rIns="91440" bIns="45720" anchor="t"/>
          <a:lstStyle/>
          <a:p>
            <a:r>
              <a:rPr lang="en-GB" sz="4800" b="1">
                <a:latin typeface="Calibri"/>
                <a:cs typeface="Calibri"/>
              </a:rPr>
              <a:t>Requesting a Bank Letter</a:t>
            </a:r>
            <a:r>
              <a:rPr lang="en-GB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929B2-9E58-4D51-8A2A-8D50A1CE0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Go to the ‘Letter Request’ option, check your details are correct and then select ‘Bank Letter’. You will be emailed a copy to your LJMU email once it has been created. 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F0837-5DDD-4EA5-9991-5ABFBCE6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F7F985-E363-4465-AE7A-0C52602A1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192" y="2801566"/>
            <a:ext cx="3226904" cy="3622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3B2128-275F-4F01-BA75-226733FB1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523" y="2801566"/>
            <a:ext cx="3513386" cy="362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38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D9AE0B-F9CF-3745-BB13-3566C88A4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85" y="130343"/>
            <a:ext cx="10515600" cy="660486"/>
          </a:xfrm>
        </p:spPr>
        <p:txBody>
          <a:bodyPr/>
          <a:lstStyle/>
          <a:p>
            <a:pPr algn="ctr"/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BRP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GB"/>
              <a:t>Please collect your BRP from the post office – the postcode in the city centre is L1 8BN</a:t>
            </a:r>
            <a:endParaRPr lang="en-GB">
              <a:cs typeface="Arial"/>
            </a:endParaRPr>
          </a:p>
          <a:p>
            <a:pPr marL="0" indent="0">
              <a:buNone/>
            </a:pPr>
            <a:endParaRPr lang="en-GB">
              <a:cs typeface="Arial"/>
            </a:endParaRPr>
          </a:p>
          <a:p>
            <a:r>
              <a:rPr lang="en-GB"/>
              <a:t>Check that the information on the card is correct and covers the duration of your studies. If incorrect, get in touch with the team on </a:t>
            </a:r>
            <a:r>
              <a:rPr lang="en-GB">
                <a:hlinkClick r:id="rId2"/>
              </a:rPr>
              <a:t>internationaladvice@ljmu.ac.uk</a:t>
            </a:r>
            <a:endParaRPr lang="en-GB"/>
          </a:p>
          <a:p>
            <a:pPr marL="0" indent="0">
              <a:buNone/>
            </a:pPr>
            <a:endParaRPr lang="en-GB"/>
          </a:p>
          <a:p>
            <a:r>
              <a:rPr lang="en-GB"/>
              <a:t>Email a copy of the documents to </a:t>
            </a:r>
            <a:r>
              <a:rPr lang="en-GB">
                <a:hlinkClick r:id="rId3"/>
              </a:rPr>
              <a:t>studentregistration@ljmu.ac.uk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7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181583" y="2017334"/>
            <a:ext cx="11828834" cy="37240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Enrolment and Registration</a:t>
            </a:r>
            <a:br>
              <a:rPr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about enrolment and registration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will be sent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by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Academic Registry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at the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start of December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shortly after CAS issuance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GB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br>
              <a:rPr lang="en-GB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en-GB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Registration will be made available around 1 August, with a step-by-step guide.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0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399" y="130343"/>
            <a:ext cx="4267201" cy="660486"/>
          </a:xfrm>
        </p:spPr>
        <p:txBody>
          <a:bodyPr lIns="91440" tIns="45720" rIns="91440" bIns="45720" anchor="t"/>
          <a:lstStyle/>
          <a:p>
            <a:pPr algn="l"/>
            <a:r>
              <a:rPr lang="en-GB" sz="4800" b="1">
                <a:latin typeface="Calibri"/>
                <a:cs typeface="Calibri"/>
              </a:rPr>
              <a:t>GP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294"/>
            <a:ext cx="10515600" cy="4683211"/>
          </a:xfrm>
        </p:spPr>
        <p:txBody>
          <a:bodyPr lIns="91440" tIns="45720" rIns="91440" bIns="45720" anchor="t"/>
          <a:lstStyle/>
          <a:p>
            <a:r>
              <a:rPr lang="en-GB">
                <a:cs typeface="Arial"/>
              </a:rPr>
              <a:t>Register with a GP (general practitioner/doctor) as soon as you can after moving to Liverpool. </a:t>
            </a:r>
          </a:p>
          <a:p>
            <a:endParaRPr lang="en-GB">
              <a:cs typeface="Arial"/>
            </a:endParaRPr>
          </a:p>
          <a:p>
            <a:r>
              <a:rPr lang="en-GB">
                <a:cs typeface="Arial"/>
              </a:rPr>
              <a:t>Most LJMU students register at Brownlow Health Medical Centre: </a:t>
            </a:r>
            <a:r>
              <a:rPr lang="en-GB">
                <a:ea typeface="+mn-lt"/>
                <a:cs typeface="+mn-lt"/>
                <a:hlinkClick r:id="rId2"/>
              </a:rPr>
              <a:t>https://central.brownlowhealth.co.uk/register/</a:t>
            </a:r>
            <a:endParaRPr lang="en-GB">
              <a:cs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03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206240" y="0"/>
            <a:ext cx="396240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Budget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17600" y="1274837"/>
          <a:ext cx="9278256" cy="4765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092752">
                  <a:extLst>
                    <a:ext uri="{9D8B030D-6E8A-4147-A177-3AD203B41FA5}">
                      <a16:colId xmlns:a16="http://schemas.microsoft.com/office/drawing/2014/main" val="3234033245"/>
                    </a:ext>
                  </a:extLst>
                </a:gridCol>
                <a:gridCol w="3092752">
                  <a:extLst>
                    <a:ext uri="{9D8B030D-6E8A-4147-A177-3AD203B41FA5}">
                      <a16:colId xmlns:a16="http://schemas.microsoft.com/office/drawing/2014/main" val="2533664504"/>
                    </a:ext>
                  </a:extLst>
                </a:gridCol>
                <a:gridCol w="3092752">
                  <a:extLst>
                    <a:ext uri="{9D8B030D-6E8A-4147-A177-3AD203B41FA5}">
                      <a16:colId xmlns:a16="http://schemas.microsoft.com/office/drawing/2014/main" val="281683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Cost per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Things to 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40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Accommodation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/>
                        <a:t>£400+ 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University provided accommodation starts at £89 per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172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/>
                        <a:t>£100 +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If cooking,</a:t>
                      </a:r>
                      <a:r>
                        <a:rPr lang="en-GB" baseline="0"/>
                        <a:t> otherwise budget more for dining out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51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Mobile phone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£10+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Depending on provider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56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Leisure</a:t>
                      </a:r>
                      <a:r>
                        <a:rPr lang="en-GB" baseline="0"/>
                        <a:t> and Entertainment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£50+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Remember to make use</a:t>
                      </a:r>
                      <a:r>
                        <a:rPr lang="en-GB" baseline="0"/>
                        <a:t> of student discounts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391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£60+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If staying in university provided accommodation, you shouldn’t need a weekly ticket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07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Laundry</a:t>
                      </a:r>
                      <a:r>
                        <a:rPr lang="en-GB" baseline="0"/>
                        <a:t> Costs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£20+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May</a:t>
                      </a:r>
                      <a:r>
                        <a:rPr lang="en-GB" baseline="0"/>
                        <a:t> be included in your rentals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9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9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1880171" y="2598003"/>
            <a:ext cx="789432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LJMU Systems &amp;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FB29-D589-533C-2872-62E442F8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>
                <a:latin typeface="Calibri" panose="020F0502020204030204" pitchFamily="34" charset="0"/>
                <a:cs typeface="Calibri" panose="020F0502020204030204" pitchFamily="34" charset="0"/>
              </a:rPr>
              <a:t>My LJMU- https://my.ljmu.ac.uk/</a:t>
            </a:r>
          </a:p>
        </p:txBody>
      </p:sp>
      <p:pic>
        <p:nvPicPr>
          <p:cNvPr id="6" name="Content Placeholder 5" descr="A screenshot of My LJMU services homepage">
            <a:extLst>
              <a:ext uri="{FF2B5EF4-FFF2-40B4-BE49-F238E27FC236}">
                <a16:creationId xmlns:a16="http://schemas.microsoft.com/office/drawing/2014/main" id="{5ECC33A7-E880-4929-0F3F-5F713A11E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113" y="1397000"/>
            <a:ext cx="9181323" cy="46831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18D14-5BDA-DA2D-CD92-723F2072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97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838200" y="1396312"/>
            <a:ext cx="10515600" cy="46832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Troubleshooting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logging into your LJMU email (outlook) then use your 8-letter username, for example CMPJBLOGG (see below) and password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3435690"/>
            <a:ext cx="4575810" cy="26438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34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838200" y="1396312"/>
            <a:ext cx="10515600" cy="46832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logging into </a:t>
            </a:r>
            <a:r>
              <a:rPr kumimoji="0" lang="en-GB" sz="2800" b="0" i="0" u="none" strike="noStrike" kern="1200" cap="none" spc="0" normalizeH="0" baseline="0" noProof="0" err="1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MyLJMU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My Registration or Canvas you will use the 8-letter username with the @ljmu.ac.uk as your user ID, so for example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CMPJBLOGG@ljmu.ac.uk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59" y="3089666"/>
            <a:ext cx="4885798" cy="31944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23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838200" y="1396312"/>
            <a:ext cx="10515600" cy="46832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reset your password: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https://myaccount.ljmu.ac.uk/ForgotPwd.aspx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77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031210" y="36746"/>
            <a:ext cx="3693433" cy="7149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725" y="1232486"/>
            <a:ext cx="10825444" cy="4357315"/>
          </a:xfrm>
        </p:spPr>
        <p:txBody>
          <a:bodyPr lIns="91440" tIns="45720" rIns="91440" bIns="45720" anchor="t">
            <a:normAutofit fontScale="32500" lnSpcReduction="20000"/>
          </a:bodyPr>
          <a:lstStyle/>
          <a:p>
            <a:pPr marL="0" indent="0">
              <a:buNone/>
            </a:pPr>
            <a:endParaRPr lang="en-GB" sz="1100"/>
          </a:p>
          <a:p>
            <a:pPr>
              <a:buFont typeface="Arial"/>
              <a:buChar char="•"/>
            </a:pPr>
            <a:r>
              <a:rPr lang="en-GB" sz="8600"/>
              <a:t>Canvas is LJMU’s Virtual Learning Environment: </a:t>
            </a:r>
            <a:r>
              <a:rPr lang="en-GB" sz="8600">
                <a:solidFill>
                  <a:srgbClr val="0563C1"/>
                </a:solidFill>
                <a:hlinkClick r:id="rId3"/>
              </a:rPr>
              <a:t>https://www.ljmu.ac.uk/students/before-you-arrive/canvas</a:t>
            </a:r>
            <a:endParaRPr lang="en-GB" sz="8600">
              <a:cs typeface="Arial" panose="020B0604020202020204"/>
            </a:endParaRPr>
          </a:p>
          <a:p>
            <a:endParaRPr lang="en-GB" sz="8600">
              <a:cs typeface="Arial" panose="020B0604020202020204"/>
            </a:endParaRPr>
          </a:p>
          <a:p>
            <a:pPr>
              <a:buFont typeface="Arial"/>
              <a:buChar char="•"/>
            </a:pPr>
            <a:r>
              <a:rPr lang="en-GB" sz="8600"/>
              <a:t>It takes 48 hours for modules to show on Canvas </a:t>
            </a:r>
            <a:r>
              <a:rPr lang="en-GB" sz="8600" b="1"/>
              <a:t>after registration has been completed.</a:t>
            </a:r>
            <a:endParaRPr lang="en-GB" sz="8600" b="1">
              <a:cs typeface="Arial"/>
            </a:endParaRPr>
          </a:p>
          <a:p>
            <a:pPr>
              <a:buFont typeface="Arial"/>
              <a:buChar char="•"/>
            </a:pPr>
            <a:endParaRPr lang="en-GB" sz="8600">
              <a:cs typeface="Arial"/>
            </a:endParaRPr>
          </a:p>
          <a:p>
            <a:pPr>
              <a:buFont typeface="Arial"/>
              <a:buChar char="•"/>
            </a:pPr>
            <a:r>
              <a:rPr lang="en-GB" sz="8600"/>
              <a:t>Canvas has its own help menu in the left menu </a:t>
            </a:r>
            <a:endParaRPr lang="en-GB" sz="8600">
              <a:cs typeface="Arial"/>
            </a:endParaRPr>
          </a:p>
          <a:p>
            <a:endParaRPr lang="en-GB" sz="8600">
              <a:cs typeface="Arial"/>
            </a:endParaRPr>
          </a:p>
          <a:p>
            <a:pPr>
              <a:buFont typeface="Arial"/>
              <a:buChar char="•"/>
            </a:pPr>
            <a:r>
              <a:rPr lang="en-GB" sz="8600"/>
              <a:t>Canvas App is available on Apple store/Google store</a:t>
            </a:r>
            <a:endParaRPr lang="en-GB" sz="8600">
              <a:cs typeface="Arial"/>
            </a:endParaRPr>
          </a:p>
          <a:p>
            <a:pPr marL="0" indent="0">
              <a:buNone/>
            </a:pPr>
            <a:endParaRPr lang="en-GB" sz="11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44053" y="6492875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401F328-8F89-DC42-B297-2BF9E9DB83B7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1389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40CC8-5222-42EB-B545-3A1721B0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468" y="147467"/>
            <a:ext cx="5986409" cy="660486"/>
          </a:xfrm>
        </p:spPr>
        <p:txBody>
          <a:bodyPr lIns="91440" tIns="45720" rIns="91440" bIns="45720" anchor="t"/>
          <a:lstStyle/>
          <a:p>
            <a:r>
              <a:rPr lang="en-GB" sz="4800" b="1">
                <a:solidFill>
                  <a:schemeClr val="accent1">
                    <a:lumMod val="50000"/>
                  </a:schemeClr>
                </a:solidFill>
              </a:rPr>
              <a:t>Canvas: Top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6F577-EA5E-4F6F-8760-702F5DA21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This is what Canvas looks like when you first open it – it shows the modules in your course, any announcements your tutors have sent and your to-do list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D73D9-B24B-4821-8F0E-AF0D882B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8627B-79D9-49A8-9A92-7675C3E58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632" y="2598689"/>
            <a:ext cx="5818333" cy="37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4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40CC8-5222-42EB-B545-3A1721B0C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4800" b="1">
                <a:solidFill>
                  <a:schemeClr val="accent1">
                    <a:lumMod val="50000"/>
                  </a:schemeClr>
                </a:solidFill>
              </a:rPr>
              <a:t>Canvas: Top Tips</a:t>
            </a:r>
            <a:r>
              <a:rPr lang="en-GB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6F577-EA5E-4F6F-8760-702F5DA21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When you select a module, you can usually see the module guide, assessment briefs and other key information on the Home tab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sz="2000"/>
              <a:t>Please note: every course tutor</a:t>
            </a:r>
          </a:p>
          <a:p>
            <a:pPr marL="0" indent="0">
              <a:buNone/>
            </a:pPr>
            <a:r>
              <a:rPr lang="en-GB" sz="2000"/>
              <a:t>will lay out Canvas slightly </a:t>
            </a:r>
          </a:p>
          <a:p>
            <a:pPr marL="0" indent="0">
              <a:buNone/>
            </a:pPr>
            <a:r>
              <a:rPr lang="en-GB" sz="2000"/>
              <a:t>differently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D73D9-B24B-4821-8F0E-AF0D882B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98D542-38F5-4D2C-B6BA-5B114FF40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309" y="2293134"/>
            <a:ext cx="4597341" cy="37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8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3324610" y="82052"/>
            <a:ext cx="613435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Checklist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1A1C63-B21A-4C10-C815-2CCDEE148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Wingdings" panose="05000000000000000000" pitchFamily="2" charset="2"/>
              <a:buChar char="ü"/>
            </a:pPr>
            <a:r>
              <a:rPr lang="en-GB"/>
              <a:t>Complete Enrolment and Registration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/>
              <a:t>Confirm Accommodation</a:t>
            </a:r>
            <a:endParaRPr lang="en-GB"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/>
              <a:t>Check what permits you need to enter the UK</a:t>
            </a:r>
            <a:endParaRPr lang="en-GB"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/>
              <a:t>Complete induction signup form </a:t>
            </a:r>
            <a:endParaRPr lang="en-GB"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/>
              <a:t>Book flights</a:t>
            </a:r>
            <a:endParaRPr lang="en-GB"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/>
              <a:t>Arrange transfer to Liverpool - Airport Arrival Pickup service</a:t>
            </a:r>
            <a:endParaRPr lang="en-GB"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/>
              <a:t>Pay your deposit of 50% tuition fees</a:t>
            </a:r>
            <a:endParaRPr lang="en-GB">
              <a:cs typeface="Arial"/>
            </a:endParaRPr>
          </a:p>
          <a:p>
            <a:endParaRPr lang="en-US"/>
          </a:p>
          <a:p>
            <a:endParaRPr lang="en-US"/>
          </a:p>
          <a:p>
            <a:endParaRPr lang="en-GB"/>
          </a:p>
          <a:p>
            <a:endParaRPr lang="en-US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8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D1CA-32D9-4ECA-B1A0-E5B1539AA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4800" b="1">
                <a:latin typeface="Calibri"/>
                <a:cs typeface="Calibri"/>
              </a:rPr>
              <a:t>Canvas: Top Tips</a:t>
            </a:r>
            <a:r>
              <a:rPr lang="en-GB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18BBC-118A-4D35-BBDA-A1818F5DE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Key tabs within a module on Canvas include:</a:t>
            </a:r>
            <a:endParaRPr lang="en-US" dirty="0"/>
          </a:p>
          <a:p>
            <a:pPr>
              <a:buFontTx/>
              <a:buChar char="-"/>
            </a:pPr>
            <a:r>
              <a:rPr lang="en-GB" dirty="0"/>
              <a:t>Reading List – where your lecturers will post content to support your assignments</a:t>
            </a:r>
            <a:endParaRPr lang="en-GB" dirty="0">
              <a:cs typeface="Arial"/>
            </a:endParaRPr>
          </a:p>
          <a:p>
            <a:pPr>
              <a:buFontTx/>
              <a:buChar char="-"/>
            </a:pPr>
            <a:r>
              <a:rPr lang="en-GB" dirty="0"/>
              <a:t>People – where you will find tutor information and the names of your classmates</a:t>
            </a:r>
            <a:endParaRPr lang="en-GB" dirty="0">
              <a:cs typeface="Arial"/>
            </a:endParaRPr>
          </a:p>
          <a:p>
            <a:pPr>
              <a:buFontTx/>
              <a:buChar char="-"/>
            </a:pPr>
            <a:r>
              <a:rPr lang="en-GB" dirty="0"/>
              <a:t>Panopto – lecturers will sometimes post tutorials/solutions for things like software you may use in your course</a:t>
            </a:r>
            <a:endParaRPr lang="en-GB" dirty="0">
              <a:cs typeface="Arial"/>
            </a:endParaRPr>
          </a:p>
          <a:p>
            <a:pPr>
              <a:buFontTx/>
              <a:buChar char="-"/>
            </a:pPr>
            <a:r>
              <a:rPr lang="en-GB" dirty="0"/>
              <a:t>Timetable – this should link to your timetable alongside it being available in </a:t>
            </a:r>
            <a:r>
              <a:rPr lang="en-GB" dirty="0" err="1"/>
              <a:t>MyLJMU</a:t>
            </a:r>
            <a:r>
              <a:rPr lang="en-GB" dirty="0"/>
              <a:t>. Timetable will be made available from 7 September.</a:t>
            </a:r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6DF66-8182-4B54-8419-77F5EEB2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64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DD55-9F55-45E2-82CE-B3CF1F67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4800" b="1">
                <a:latin typeface="Calibri"/>
                <a:cs typeface="Calibri"/>
              </a:rPr>
              <a:t>Canvas: Top Tips</a:t>
            </a:r>
            <a:r>
              <a:rPr lang="en-GB">
                <a:solidFill>
                  <a:schemeClr val="bg1"/>
                </a:solidFill>
              </a:rPr>
              <a:t>\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159DE-B514-47D6-9EC6-F671F680E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Discussions tab allows you </a:t>
            </a:r>
          </a:p>
          <a:p>
            <a:pPr marL="0" indent="0">
              <a:buNone/>
            </a:pPr>
            <a:r>
              <a:rPr lang="en-GB"/>
              <a:t>to publish any questions you have </a:t>
            </a:r>
          </a:p>
          <a:p>
            <a:pPr marL="0" indent="0">
              <a:buNone/>
            </a:pPr>
            <a:r>
              <a:rPr lang="en-GB"/>
              <a:t>for your lecturer and classmates </a:t>
            </a:r>
          </a:p>
          <a:p>
            <a:pPr marL="0" indent="0">
              <a:buNone/>
            </a:pPr>
            <a:r>
              <a:rPr lang="en-GB"/>
              <a:t>to discuss</a:t>
            </a:r>
          </a:p>
          <a:p>
            <a:r>
              <a:rPr lang="en-GB"/>
              <a:t>You can also use the Inbox </a:t>
            </a:r>
          </a:p>
          <a:p>
            <a:pPr marL="0" indent="0">
              <a:buNone/>
            </a:pPr>
            <a:r>
              <a:rPr lang="en-GB"/>
              <a:t>function to chat directly</a:t>
            </a:r>
          </a:p>
          <a:p>
            <a:pPr marL="0" indent="0">
              <a:buNone/>
            </a:pPr>
            <a:r>
              <a:rPr lang="en-GB"/>
              <a:t>with your tutors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C7B5E-E2A3-4690-B061-56FEB65D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E75FB2-7A8B-4434-AA89-3831FAEE0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569" y="1040509"/>
            <a:ext cx="2817648" cy="52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294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D86B-7FE8-489C-B8A1-3429CCF48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917" y="130343"/>
            <a:ext cx="5121668" cy="660486"/>
          </a:xfrm>
        </p:spPr>
        <p:txBody>
          <a:bodyPr lIns="91440" tIns="45720" rIns="91440" bIns="45720" anchor="t"/>
          <a:lstStyle/>
          <a:p>
            <a:r>
              <a:rPr lang="en-GB" sz="48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Canvas: Top Tips</a:t>
            </a:r>
            <a:r>
              <a:rPr lang="en-GB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144D4-6735-4454-8895-6C9CEDC12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If you need help with Canvas, </a:t>
            </a:r>
          </a:p>
          <a:p>
            <a:pPr marL="0" indent="0">
              <a:buNone/>
            </a:pPr>
            <a:r>
              <a:rPr lang="en-GB"/>
              <a:t>there is a tab on the left which </a:t>
            </a:r>
          </a:p>
          <a:p>
            <a:pPr marL="0" indent="0">
              <a:buNone/>
            </a:pPr>
            <a:r>
              <a:rPr lang="en-GB"/>
              <a:t>shows you guides and other </a:t>
            </a:r>
          </a:p>
          <a:p>
            <a:pPr marL="0" indent="0">
              <a:buNone/>
            </a:pPr>
            <a:r>
              <a:rPr lang="en-GB"/>
              <a:t>aspects of your studies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FB766-BDDA-465A-BBCA-C438E272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7C9DB-51D1-451A-A378-9F7A47B60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305" y="965214"/>
            <a:ext cx="2704131" cy="536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032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noProof="0">
                <a:solidFill>
                  <a:srgbClr val="002060"/>
                </a:solidFill>
                <a:latin typeface="Calibri" panose="020F0502020204030204"/>
              </a:rPr>
              <a:t>Student Union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4442B-8CAA-474D-ADD7-72EF4DDA0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hlinkClick r:id="rId2"/>
              </a:rPr>
              <a:t>https://www.jmsu.co.uk/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B4251-70F8-DD40-97F5-E0F18FDB2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6" t="13333" r="1520" b="1901"/>
          <a:stretch/>
        </p:blipFill>
        <p:spPr>
          <a:xfrm>
            <a:off x="1881770" y="1833296"/>
            <a:ext cx="8286220" cy="45808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373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790E-C189-A54A-9E21-AA10CD96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4800" b="1">
                <a:latin typeface="Calibri"/>
                <a:cs typeface="Calibri"/>
              </a:rPr>
              <a:t>Student Advice &amp; Wellbeing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337B3-2578-C144-B323-1463B15F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F67AA9-0794-C24C-8DDA-D10C5419D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you need support, our dedicated Student Advice and Wellbeing Services team are on hand to help</a:t>
            </a:r>
          </a:p>
          <a:p>
            <a:r>
              <a:rPr lang="en-US"/>
              <a:t>They offer virtual &amp; in-person appointments, or drop in to visit them on Tuesdays and Thursdays 10am – 4pm in the Student Life Building, Ground Floor</a:t>
            </a:r>
            <a:endParaRPr lang="en-US">
              <a:highlight>
                <a:srgbClr val="FFFF00"/>
              </a:highlight>
            </a:endParaRPr>
          </a:p>
          <a:p>
            <a:r>
              <a:rPr lang="en-US"/>
              <a:t>Appointments can be made via </a:t>
            </a:r>
            <a:r>
              <a:rPr lang="en-US" err="1"/>
              <a:t>MyLJMU</a:t>
            </a: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hlinkClick r:id="rId2"/>
              </a:rPr>
              <a:t>https://www.ljmu.ac.uk/discover/student-support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17075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790E-C189-A54A-9E21-AA10CD96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355" y="121781"/>
            <a:ext cx="6782657" cy="660486"/>
          </a:xfrm>
        </p:spPr>
        <p:txBody>
          <a:bodyPr lIns="91440" tIns="45720" rIns="91440" bIns="45720" anchor="t"/>
          <a:lstStyle/>
          <a:p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Academic Achievement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337B3-2578-C144-B323-1463B15F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F67AA9-0794-C24C-8DDA-D10C5419D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Academic Achievement Team offers advice on studying at university – such as how to write great assignments, referencing and dissertation support.</a:t>
            </a:r>
          </a:p>
          <a:p>
            <a:r>
              <a:rPr lang="en-US"/>
              <a:t>They run classes regularly online and face to face in SLB throughout the year for topics like using statistics and doing research.</a:t>
            </a:r>
            <a:endParaRPr lang="en-US">
              <a:cs typeface="Arial"/>
            </a:endParaRPr>
          </a:p>
          <a:p>
            <a:r>
              <a:rPr lang="en-US">
                <a:hlinkClick r:id="rId2"/>
              </a:rPr>
              <a:t>https://www.ljmu.ac.uk/microsites/library/academic-achievement</a:t>
            </a:r>
            <a:r>
              <a:rPr lang="en-US"/>
              <a:t> </a:t>
            </a:r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5092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F037-F88C-0EE7-165C-E876C8AB7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74" y="167972"/>
            <a:ext cx="3977452" cy="660486"/>
          </a:xfrm>
        </p:spPr>
        <p:txBody>
          <a:bodyPr lIns="91440" tIns="45720" rIns="91440" bIns="45720" anchor="t"/>
          <a:lstStyle/>
          <a:p>
            <a:r>
              <a:rPr lang="en-US" sz="4800" b="1" dirty="0">
                <a:latin typeface="Calibri"/>
                <a:ea typeface="Calibri"/>
                <a:cs typeface="Arial"/>
              </a:rPr>
              <a:t>Final Checklist</a:t>
            </a:r>
            <a:endParaRPr lang="en-US" sz="4800" b="1" dirty="0">
              <a:latin typeface="Calibri"/>
              <a:ea typeface="Calibri"/>
            </a:endParaRPr>
          </a:p>
        </p:txBody>
      </p:sp>
      <p:pic>
        <p:nvPicPr>
          <p:cNvPr id="5" name="Content Placeholder 4" descr="A hand pointing at a checklist">
            <a:extLst>
              <a:ext uri="{FF2B5EF4-FFF2-40B4-BE49-F238E27FC236}">
                <a16:creationId xmlns:a16="http://schemas.microsoft.com/office/drawing/2014/main" id="{C4DA24C8-1A76-5BF3-4F7A-E67675E45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217" y="1396312"/>
            <a:ext cx="8117566" cy="46832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0AFFB-336B-A459-D96D-C096F786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95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206240" y="0"/>
            <a:ext cx="563880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 Dates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4981" y="657827"/>
            <a:ext cx="11574966" cy="5542346"/>
          </a:xfrm>
        </p:spPr>
        <p:txBody>
          <a:bodyPr lIns="91440" tIns="45720" rIns="91440" bIns="45720" anchor="t"/>
          <a:lstStyle/>
          <a:p>
            <a:pPr>
              <a:lnSpc>
                <a:spcPct val="200000"/>
              </a:lnSpc>
            </a:pPr>
            <a:r>
              <a:rPr lang="en-GB"/>
              <a:t>8 January - 50% of fees due to collect student ID</a:t>
            </a:r>
          </a:p>
          <a:p>
            <a:pPr>
              <a:lnSpc>
                <a:spcPct val="200000"/>
              </a:lnSpc>
            </a:pPr>
            <a:r>
              <a:rPr lang="en-GB"/>
              <a:t>9 and 15 January - International Induction</a:t>
            </a:r>
            <a:endParaRPr lang="en-GB">
              <a:cs typeface="Arial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GB" b="1"/>
              <a:t>Teaching starts</a:t>
            </a:r>
            <a:r>
              <a:rPr lang="en-GB"/>
              <a:t>: </a:t>
            </a:r>
            <a:endParaRPr lang="en-GB">
              <a:cs typeface="Arial" panose="020B0604020202020204"/>
            </a:endParaRPr>
          </a:p>
          <a:p>
            <a:pPr>
              <a:lnSpc>
                <a:spcPct val="200000"/>
              </a:lnSpc>
            </a:pPr>
            <a:r>
              <a:rPr lang="en-GB"/>
              <a:t> 10 January - LLM International Business Corporate and Finance Law </a:t>
            </a:r>
            <a:endParaRPr lang="en-GB">
              <a:cs typeface="Arial" panose="020B0604020202020204"/>
            </a:endParaRPr>
          </a:p>
          <a:p>
            <a:pPr>
              <a:lnSpc>
                <a:spcPct val="200000"/>
              </a:lnSpc>
            </a:pPr>
            <a:r>
              <a:rPr lang="en-GB"/>
              <a:t> 15 January - Engineering and Science programmes</a:t>
            </a:r>
            <a:endParaRPr lang="en-GB">
              <a:cs typeface="Arial" panose="020B0604020202020204"/>
            </a:endParaRPr>
          </a:p>
          <a:p>
            <a:pPr>
              <a:lnSpc>
                <a:spcPct val="200000"/>
              </a:lnSpc>
            </a:pPr>
            <a:endParaRPr lang="en-GB" sz="260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0256-3FB5-0CE7-4CB5-B7D4F480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en-GB" sz="4800" b="1">
                <a:latin typeface="Calibri"/>
                <a:cs typeface="Calibri"/>
              </a:rPr>
              <a:t>Emergency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581E3-2B4B-EF56-EBB5-C82D1DC4B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 algn="l" fontAlgn="base">
              <a:buNone/>
            </a:pPr>
            <a:r>
              <a:rPr lang="en-GB" b="0" i="0">
                <a:solidFill>
                  <a:srgbClr val="063071"/>
                </a:solidFill>
                <a:effectLst/>
                <a:latin typeface="Arial"/>
                <a:cs typeface="Arial"/>
              </a:rPr>
              <a:t>Contact LJMU Security 24/7 for assistance, advice or to report a crime:</a:t>
            </a:r>
            <a:endParaRPr lang="en-US"/>
          </a:p>
          <a:p>
            <a:pPr marL="0" indent="0">
              <a:buNone/>
            </a:pPr>
            <a:endParaRPr lang="en-GB">
              <a:solidFill>
                <a:srgbClr val="063071"/>
              </a:solidFill>
              <a:latin typeface="Arial"/>
              <a:cs typeface="Arial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63071"/>
                </a:solidFill>
                <a:effectLst/>
                <a:latin typeface="Arial"/>
                <a:cs typeface="Arial"/>
              </a:rPr>
              <a:t>Emergencies: 0151 231 2222 (Internal 2222)</a:t>
            </a:r>
          </a:p>
          <a:p>
            <a:endParaRPr lang="en-GB">
              <a:solidFill>
                <a:srgbClr val="063071"/>
              </a:solidFill>
              <a:latin typeface="Arial"/>
              <a:cs typeface="Arial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63071"/>
                </a:solidFill>
                <a:effectLst/>
                <a:latin typeface="Arial"/>
                <a:cs typeface="Arial"/>
              </a:rPr>
              <a:t>Security Control non emergencies: 0151 231 2083 / 2513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F41CC-A48E-E900-6BD0-E600A0C4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0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06240" y="133048"/>
            <a:ext cx="396240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Contacts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62893" y="2941750"/>
            <a:ext cx="10245660" cy="153320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u="sng"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3200" b="1">
                <a:solidFill>
                  <a:srgbClr val="002060"/>
                </a:solidFill>
                <a:cs typeface="Calibri"/>
              </a:rPr>
              <a:t>Travel &amp; Arrival Enquiries</a:t>
            </a:r>
            <a:endParaRPr lang="en-GB" sz="3200" b="1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>
                <a:solidFill>
                  <a:srgbClr val="002060"/>
                </a:solidFill>
                <a:cs typeface="Calibri"/>
                <a:hlinkClick r:id="rId2"/>
              </a:rPr>
              <a:t>internationalarrivals@ljmu.ac.uk</a:t>
            </a: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 b="1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endParaRPr lang="en-GB" sz="240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3D71B0B-0BDF-6F92-6D18-645E71CF9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45742" y="4669775"/>
            <a:ext cx="10245660" cy="154530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u="sng"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3200" b="1">
                <a:solidFill>
                  <a:srgbClr val="002060"/>
                </a:solidFill>
                <a:cs typeface="Calibri"/>
              </a:rPr>
              <a:t>Admission &amp; Application Enquiries</a:t>
            </a:r>
            <a:endParaRPr lang="en-GB" sz="320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>
                <a:solidFill>
                  <a:srgbClr val="002060"/>
                </a:solidFill>
                <a:cs typeface="Calibri"/>
                <a:hlinkClick r:id="rId2"/>
              </a:rPr>
              <a:t>internationaladmissions@ljmu.ac.uk</a:t>
            </a: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 b="1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endParaRPr lang="en-GB" sz="240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A179B40-54EC-4A58-582C-6FBB36873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62892" y="1200034"/>
            <a:ext cx="10245660" cy="153320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u="sng"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3200" b="1">
                <a:solidFill>
                  <a:srgbClr val="002060"/>
                </a:solidFill>
                <a:cs typeface="Calibri"/>
              </a:rPr>
              <a:t>General Enquiries</a:t>
            </a:r>
            <a:endParaRPr lang="en-GB" sz="3200" b="1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>
                <a:solidFill>
                  <a:srgbClr val="002060"/>
                </a:solidFill>
                <a:cs typeface="Calibri"/>
                <a:hlinkClick r:id="rId2"/>
              </a:rPr>
              <a:t>international@ljmu.ac.uk</a:t>
            </a: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 b="1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endParaRPr lang="en-GB" sz="240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479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" b="3024"/>
          <a:stretch/>
        </p:blipFill>
        <p:spPr>
          <a:xfrm>
            <a:off x="1858468" y="1157284"/>
            <a:ext cx="8031380" cy="44111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title" idx="4294967295"/>
          </p:nvPr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1F328-8F89-DC42-B297-2BF9E9DB83B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9928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6424E-7D93-9B3A-C96A-80558998D7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74366" y="103055"/>
            <a:ext cx="3443514" cy="7449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212D2-4516-F859-4596-C92D1131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1751" y="6434274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401F328-8F89-DC42-B297-2BF9E9DB83B7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50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1F433C9-7316-84A3-9F32-6D172E789E50}"/>
              </a:ext>
            </a:extLst>
          </p:cNvPr>
          <p:cNvSpPr txBox="1"/>
          <p:nvPr/>
        </p:nvSpPr>
        <p:spPr>
          <a:xfrm>
            <a:off x="2411497" y="2237126"/>
            <a:ext cx="82717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5B"/>
                </a:solidFill>
              </a:rPr>
              <a:t>Our International Student Ambassadors will be available over the Campus Connect app to answer any questions you have following the session.</a:t>
            </a:r>
          </a:p>
        </p:txBody>
      </p:sp>
    </p:spTree>
    <p:extLst>
      <p:ext uri="{BB962C8B-B14F-4D97-AF65-F5344CB8AC3E}">
        <p14:creationId xmlns:p14="http://schemas.microsoft.com/office/powerpoint/2010/main" val="5511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CA1A-D54E-EC32-1798-24F63473A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79804"/>
          </a:xfrm>
        </p:spPr>
        <p:txBody>
          <a:bodyPr/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Registration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A5DD7B-4198-5AA9-DC0B-7F99602CD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9709" y="2859608"/>
            <a:ext cx="9744722" cy="30262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Activate your computer account and get your LJMU username (username@ljmu.ac.uk ) and password- (Please write this down it will not be emailed to you)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Upload a photo for your student 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Upload a valid form of identification (passport)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Complete your online student registration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D3691-4C11-F473-4857-7CE56F78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D5E8F-4723-7D1C-1E86-846366E0565D}"/>
              </a:ext>
            </a:extLst>
          </p:cNvPr>
          <p:cNvSpPr txBox="1"/>
          <p:nvPr/>
        </p:nvSpPr>
        <p:spPr>
          <a:xfrm>
            <a:off x="500848" y="1910086"/>
            <a:ext cx="109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205B"/>
                </a:solidFill>
              </a:rPr>
              <a:t>You will need your student ID No. (6 numbers either starting with an 8, 9, or 10)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205B"/>
                </a:solidFill>
              </a:rPr>
              <a:t>Your student ID No. is PN100000 (this is on your CAS and at the top of the registration email)</a:t>
            </a:r>
          </a:p>
        </p:txBody>
      </p:sp>
    </p:spTree>
    <p:extLst>
      <p:ext uri="{BB962C8B-B14F-4D97-AF65-F5344CB8AC3E}">
        <p14:creationId xmlns:p14="http://schemas.microsoft.com/office/powerpoint/2010/main" val="2767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5581CA-4570-0D04-F4F7-8CECFD517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/>
        </p:nvSpPr>
        <p:spPr>
          <a:xfrm>
            <a:off x="3615690" y="100907"/>
            <a:ext cx="3234268" cy="66048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5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063071"/>
                </a:solidFill>
                <a:latin typeface="Calibri"/>
                <a:cs typeface="Calibri"/>
              </a:rPr>
              <a:t>Top Tips</a:t>
            </a:r>
            <a:endParaRPr lang="en-US" sz="4800" b="1">
              <a:latin typeface="Calibri"/>
              <a:cs typeface="Calibri"/>
            </a:endParaRPr>
          </a:p>
          <a:p>
            <a:endParaRPr lang="en-US">
              <a:cs typeface="Arial"/>
            </a:endParaRP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396312"/>
            <a:ext cx="10515600" cy="25446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800" b="1" i="0" u="sng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should be no ‘dot’ in your username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514350" indent="-51435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Registration has 11 parts</a:t>
            </a:r>
            <a:r>
              <a:rPr lang="en-GB" sz="2800" dirty="0">
                <a:solidFill>
                  <a:srgbClr val="00205B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Once completed you will get a confirmation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>
              <a:spcBef>
                <a:spcPts val="1000"/>
              </a:spcBef>
              <a:defRPr/>
            </a:pP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05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10" y="933450"/>
            <a:ext cx="11410950" cy="545155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title" idx="4294967295"/>
          </p:nvPr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1F328-8F89-DC42-B297-2BF9E9DB83B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80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3963-85EE-0EC4-9B64-A58B29CCA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063071"/>
                </a:solidFill>
                <a:latin typeface="Calibri"/>
                <a:cs typeface="Calibri"/>
              </a:rPr>
              <a:t>International Enrolment</a:t>
            </a:r>
            <a:br>
              <a:rPr lang="en-US" sz="4400" b="1" dirty="0">
                <a:latin typeface="Calibri"/>
                <a:cs typeface="Calibri"/>
              </a:rPr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21CCB-9077-58A3-11C2-C8CDC461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Content Placeholder 4" descr="A screen shot of a document">
            <a:extLst>
              <a:ext uri="{FF2B5EF4-FFF2-40B4-BE49-F238E27FC236}">
                <a16:creationId xmlns:a16="http://schemas.microsoft.com/office/drawing/2014/main" id="{D0165308-72DA-E28B-1C23-6A6CFE95B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80" b="10066"/>
          <a:stretch/>
        </p:blipFill>
        <p:spPr>
          <a:xfrm>
            <a:off x="4326284" y="1396312"/>
            <a:ext cx="6135613" cy="471985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608664-F920-17EB-0175-C4433553B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/>
              <a:t>Non-EU Students </a:t>
            </a:r>
          </a:p>
        </p:txBody>
      </p:sp>
    </p:spTree>
    <p:extLst>
      <p:ext uri="{BB962C8B-B14F-4D97-AF65-F5344CB8AC3E}">
        <p14:creationId xmlns:p14="http://schemas.microsoft.com/office/powerpoint/2010/main" val="2263604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6e33e964-0ccd-45d7-891f-732889e203dc"/>
</p:tagLst>
</file>

<file path=ppt/theme/theme1.xml><?xml version="1.0" encoding="utf-8"?>
<a:theme xmlns:a="http://schemas.openxmlformats.org/drawingml/2006/main" name="Office Theme">
  <a:themeElements>
    <a:clrScheme name="LJM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8173b0-85e5-45fe-8b27-361897449e73">
      <Terms xmlns="http://schemas.microsoft.com/office/infopath/2007/PartnerControls"/>
    </lcf76f155ced4ddcb4097134ff3c332f>
    <TaxCatchAll xmlns="899c2d90-c71c-4c21-9d01-f3c73a3cedc9" xsi:nil="true"/>
    <MediaLengthInSeconds xmlns="9c8173b0-85e5-45fe-8b27-361897449e73" xsi:nil="true"/>
    <SharedWithUsers xmlns="899c2d90-c71c-4c21-9d01-f3c73a3cedc9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A35F4071BF347B7D34D770EC92341" ma:contentTypeVersion="17" ma:contentTypeDescription="Create a new document." ma:contentTypeScope="" ma:versionID="bc636c8a02f486ea7eaedc49e4cf10fc">
  <xsd:schema xmlns:xsd="http://www.w3.org/2001/XMLSchema" xmlns:xs="http://www.w3.org/2001/XMLSchema" xmlns:p="http://schemas.microsoft.com/office/2006/metadata/properties" xmlns:ns2="9c8173b0-85e5-45fe-8b27-361897449e73" xmlns:ns3="899c2d90-c71c-4c21-9d01-f3c73a3cedc9" targetNamespace="http://schemas.microsoft.com/office/2006/metadata/properties" ma:root="true" ma:fieldsID="caa5035e6b5d2b12a023f5129af16879" ns2:_="" ns3:_="">
    <xsd:import namespace="9c8173b0-85e5-45fe-8b27-361897449e73"/>
    <xsd:import namespace="899c2d90-c71c-4c21-9d01-f3c73a3ced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173b0-85e5-45fe-8b27-361897449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3fea976-0fb7-4036-bc8a-08177e9f58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c2d90-c71c-4c21-9d01-f3c73a3cedc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d814576-be7a-4eff-8cb7-dcbc7f70292e}" ma:internalName="TaxCatchAll" ma:showField="CatchAllData" ma:web="899c2d90-c71c-4c21-9d01-f3c73a3ced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48CE06-6CC8-4756-909B-93ECBADC70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014D9B-1278-45BD-BB94-F0675CE85338}">
  <ds:schemaRefs>
    <ds:schemaRef ds:uri="221131ad-1fc3-442c-8877-17bc83c1895e"/>
    <ds:schemaRef ds:uri="fabcd986-6a90-4b97-b61f-01ab135434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c8173b0-85e5-45fe-8b27-361897449e73"/>
    <ds:schemaRef ds:uri="899c2d90-c71c-4c21-9d01-f3c73a3cedc9"/>
  </ds:schemaRefs>
</ds:datastoreItem>
</file>

<file path=customXml/itemProps3.xml><?xml version="1.0" encoding="utf-8"?>
<ds:datastoreItem xmlns:ds="http://schemas.openxmlformats.org/officeDocument/2006/customXml" ds:itemID="{A94671F1-A3D2-4964-B2E3-60563A3126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173b0-85e5-45fe-8b27-361897449e73"/>
    <ds:schemaRef ds:uri="899c2d90-c71c-4c21-9d01-f3c73a3ced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2065</Words>
  <Application>Microsoft Office PowerPoint</Application>
  <PresentationFormat>Widescreen</PresentationFormat>
  <Paragraphs>319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Arial Narrow</vt:lpstr>
      <vt:lpstr>Calibri</vt:lpstr>
      <vt:lpstr>Wingdings</vt:lpstr>
      <vt:lpstr>Office Theme</vt:lpstr>
      <vt:lpstr>LJMU  Pre-departure Briefing</vt:lpstr>
      <vt:lpstr>Checklist Preparing to Travel Arriving in the UK Navigating LJMU System Important Contact Information  Emergency Contacts </vt:lpstr>
      <vt:lpstr>Enrolment and Registration  Information about enrolment and registration will be sent by Academic Registry at the start of December or shortly after CAS issuance.  Registration will be made available around 1 August, with a step-by-step guide.</vt:lpstr>
      <vt:lpstr>Checklist</vt:lpstr>
      <vt:lpstr>5</vt:lpstr>
      <vt:lpstr>Registration Steps</vt:lpstr>
      <vt:lpstr> There should be no ‘dot’ in your username Registration has 11 parts  Once completed you will get a confirmation </vt:lpstr>
      <vt:lpstr>8</vt:lpstr>
      <vt:lpstr>International Enrolment </vt:lpstr>
      <vt:lpstr>International Enrolment (EU) </vt:lpstr>
      <vt:lpstr>Registration Problems</vt:lpstr>
      <vt:lpstr>Collect your Student ID Card </vt:lpstr>
      <vt:lpstr>Preparing to travel</vt:lpstr>
      <vt:lpstr>Confirm Accommodation</vt:lpstr>
      <vt:lpstr>Accommodation</vt:lpstr>
      <vt:lpstr>Book Airport Pick up</vt:lpstr>
      <vt:lpstr>International Induction – 9th and 15th of January</vt:lpstr>
      <vt:lpstr>Airports</vt:lpstr>
      <vt:lpstr>Booking train tickets</vt:lpstr>
      <vt:lpstr>Your luggage</vt:lpstr>
      <vt:lpstr>Travel Tips</vt:lpstr>
      <vt:lpstr>LJMU is Cashless</vt:lpstr>
      <vt:lpstr>Exchange Students</vt:lpstr>
      <vt:lpstr>Arriving in the UK</vt:lpstr>
      <vt:lpstr>25</vt:lpstr>
      <vt:lpstr>Setting up a bank account</vt:lpstr>
      <vt:lpstr>Bank account</vt:lpstr>
      <vt:lpstr>Requesting a Bank Letter.</vt:lpstr>
      <vt:lpstr>BRP Collection</vt:lpstr>
      <vt:lpstr>GP Registration</vt:lpstr>
      <vt:lpstr>Budget</vt:lpstr>
      <vt:lpstr>LJMU Systems &amp; Services</vt:lpstr>
      <vt:lpstr>My LJMU- https://my.ljmu.ac.uk/</vt:lpstr>
      <vt:lpstr>Troubleshooting  If logging into your LJMU email (outlook) then use your 8-letter username, for example CMPJBLOGG (see below) and password </vt:lpstr>
      <vt:lpstr>If logging into MyLJMU, My Registration or Canvas you will use the 8-letter username with the @ljmu.ac.uk as your user ID, so for example CMPJBLOGG@ljmu.ac.uk </vt:lpstr>
      <vt:lpstr>To reset your password:  https://myaccount.ljmu.ac.uk/ForgotPwd.aspx  </vt:lpstr>
      <vt:lpstr>Canvas</vt:lpstr>
      <vt:lpstr>Canvas: Top Tips</vt:lpstr>
      <vt:lpstr>Canvas: Top Tips.</vt:lpstr>
      <vt:lpstr>Canvas: Top Tips,</vt:lpstr>
      <vt:lpstr>Canvas: Top Tips\</vt:lpstr>
      <vt:lpstr>Canvas: Top Tips!</vt:lpstr>
      <vt:lpstr>Student Union</vt:lpstr>
      <vt:lpstr>Student Advice &amp; Wellbeing</vt:lpstr>
      <vt:lpstr>Academic Achievement</vt:lpstr>
      <vt:lpstr>Final Checklist</vt:lpstr>
      <vt:lpstr>Important Dates</vt:lpstr>
      <vt:lpstr>Emergency Contacts</vt:lpstr>
      <vt:lpstr>Contacts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Byrne, Jennie</cp:lastModifiedBy>
  <cp:revision>4</cp:revision>
  <dcterms:created xsi:type="dcterms:W3CDTF">2020-01-09T16:59:10Z</dcterms:created>
  <dcterms:modified xsi:type="dcterms:W3CDTF">2024-04-26T13:05:02Z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0x010100DB1A35F4071BF347B7D34D770EC92341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>{"FileActivityType":"9","FileActivityTimeStamp":"2023-11-09T11:24:31.480Z","FileActivityUsersOnPage":[{"DisplayName":"Saha, Mohua","Id":"lbsmsaha@ljmu.ac.uk"}],"FileActivityNavigationId":null}</vt:lpwstr>
  </property>
  <property fmtid="{D5CDD505-2E9C-101B-9397-08002B2CF9AE}" pid="9" name="TriggerFlowInfo">
    <vt:lpwstr/>
  </property>
</Properties>
</file>