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  <p:sldMasterId id="2147483696" r:id="rId2"/>
  </p:sldMasterIdLst>
  <p:notesMasterIdLst>
    <p:notesMasterId r:id="rId14"/>
  </p:notesMasterIdLst>
  <p:sldIdLst>
    <p:sldId id="317" r:id="rId3"/>
    <p:sldId id="303" r:id="rId4"/>
    <p:sldId id="271" r:id="rId5"/>
    <p:sldId id="313" r:id="rId6"/>
    <p:sldId id="314" r:id="rId7"/>
    <p:sldId id="320" r:id="rId8"/>
    <p:sldId id="319" r:id="rId9"/>
    <p:sldId id="321" r:id="rId10"/>
    <p:sldId id="315" r:id="rId11"/>
    <p:sldId id="299" r:id="rId12"/>
    <p:sldId id="29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D85B4-2AD6-47D6-A916-4BB5956EE936}" v="1" dt="2024-06-27T10:03:23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ooey, Sophie" userId="18599f36-300d-42e3-ac3d-9c7ed5b1b0b3" providerId="ADAL" clId="{01FD85B4-2AD6-47D6-A916-4BB5956EE936}"/>
    <pc:docChg chg="modSld">
      <pc:chgData name="McCooey, Sophie" userId="18599f36-300d-42e3-ac3d-9c7ed5b1b0b3" providerId="ADAL" clId="{01FD85B4-2AD6-47D6-A916-4BB5956EE936}" dt="2024-06-27T10:05:16.034" v="43" actId="20577"/>
      <pc:docMkLst>
        <pc:docMk/>
      </pc:docMkLst>
      <pc:sldChg chg="modSp mod">
        <pc:chgData name="McCooey, Sophie" userId="18599f36-300d-42e3-ac3d-9c7ed5b1b0b3" providerId="ADAL" clId="{01FD85B4-2AD6-47D6-A916-4BB5956EE936}" dt="2024-06-27T10:02:10.270" v="3" actId="962"/>
        <pc:sldMkLst>
          <pc:docMk/>
          <pc:sldMk cId="2463882778" sldId="271"/>
        </pc:sldMkLst>
        <pc:picChg chg="mod">
          <ac:chgData name="McCooey, Sophie" userId="18599f36-300d-42e3-ac3d-9c7ed5b1b0b3" providerId="ADAL" clId="{01FD85B4-2AD6-47D6-A916-4BB5956EE936}" dt="2024-06-27T10:02:10.270" v="3" actId="962"/>
          <ac:picMkLst>
            <pc:docMk/>
            <pc:sldMk cId="2463882778" sldId="271"/>
            <ac:picMk id="5" creationId="{BF81FD45-B812-2852-1E14-A00148639C9C}"/>
          </ac:picMkLst>
        </pc:picChg>
        <pc:picChg chg="mod">
          <ac:chgData name="McCooey, Sophie" userId="18599f36-300d-42e3-ac3d-9c7ed5b1b0b3" providerId="ADAL" clId="{01FD85B4-2AD6-47D6-A916-4BB5956EE936}" dt="2024-06-27T10:02:07.160" v="1" actId="962"/>
          <ac:picMkLst>
            <pc:docMk/>
            <pc:sldMk cId="2463882778" sldId="271"/>
            <ac:picMk id="7" creationId="{AAED94CE-FCAF-E24A-FC88-18205C464481}"/>
          </ac:picMkLst>
        </pc:picChg>
        <pc:picChg chg="mod">
          <ac:chgData name="McCooey, Sophie" userId="18599f36-300d-42e3-ac3d-9c7ed5b1b0b3" providerId="ADAL" clId="{01FD85B4-2AD6-47D6-A916-4BB5956EE936}" dt="2024-06-27T10:02:08.706" v="2" actId="962"/>
          <ac:picMkLst>
            <pc:docMk/>
            <pc:sldMk cId="2463882778" sldId="271"/>
            <ac:picMk id="11" creationId="{7F0487F6-E55E-CE6B-C1C4-B4673CD4DF16}"/>
          </ac:picMkLst>
        </pc:picChg>
      </pc:sldChg>
      <pc:sldChg chg="addSp modSp mod">
        <pc:chgData name="McCooey, Sophie" userId="18599f36-300d-42e3-ac3d-9c7ed5b1b0b3" providerId="ADAL" clId="{01FD85B4-2AD6-47D6-A916-4BB5956EE936}" dt="2024-06-27T10:03:49.048" v="23" actId="962"/>
        <pc:sldMkLst>
          <pc:docMk/>
          <pc:sldMk cId="4017222240" sldId="303"/>
        </pc:sldMkLst>
        <pc:spChg chg="mod ord">
          <ac:chgData name="McCooey, Sophie" userId="18599f36-300d-42e3-ac3d-9c7ed5b1b0b3" providerId="ADAL" clId="{01FD85B4-2AD6-47D6-A916-4BB5956EE936}" dt="2024-06-27T10:03:33.746" v="22" actId="1036"/>
          <ac:spMkLst>
            <pc:docMk/>
            <pc:sldMk cId="4017222240" sldId="303"/>
            <ac:spMk id="2" creationId="{766F22EA-AAAF-E024-1035-0DAF3AB94562}"/>
          </ac:spMkLst>
        </pc:spChg>
        <pc:spChg chg="ord">
          <ac:chgData name="McCooey, Sophie" userId="18599f36-300d-42e3-ac3d-9c7ed5b1b0b3" providerId="ADAL" clId="{01FD85B4-2AD6-47D6-A916-4BB5956EE936}" dt="2024-06-27T10:03:10.684" v="19" actId="13244"/>
          <ac:spMkLst>
            <pc:docMk/>
            <pc:sldMk cId="4017222240" sldId="303"/>
            <ac:spMk id="3" creationId="{AB9139A1-5E45-DCAD-E97A-2BA38434BDDE}"/>
          </ac:spMkLst>
        </pc:spChg>
        <pc:spChg chg="mod">
          <ac:chgData name="McCooey, Sophie" userId="18599f36-300d-42e3-ac3d-9c7ed5b1b0b3" providerId="ADAL" clId="{01FD85B4-2AD6-47D6-A916-4BB5956EE936}" dt="2024-06-27T10:03:23.843" v="20" actId="164"/>
          <ac:spMkLst>
            <pc:docMk/>
            <pc:sldMk cId="4017222240" sldId="303"/>
            <ac:spMk id="7" creationId="{F1B83C18-9435-A915-A0F5-8ADB307A148B}"/>
          </ac:spMkLst>
        </pc:spChg>
        <pc:spChg chg="mod">
          <ac:chgData name="McCooey, Sophie" userId="18599f36-300d-42e3-ac3d-9c7ed5b1b0b3" providerId="ADAL" clId="{01FD85B4-2AD6-47D6-A916-4BB5956EE936}" dt="2024-06-27T10:03:23.843" v="20" actId="164"/>
          <ac:spMkLst>
            <pc:docMk/>
            <pc:sldMk cId="4017222240" sldId="303"/>
            <ac:spMk id="8" creationId="{4AF49C62-312B-589C-9C1E-07FA3CAF0E0D}"/>
          </ac:spMkLst>
        </pc:spChg>
        <pc:grpChg chg="add mod ord">
          <ac:chgData name="McCooey, Sophie" userId="18599f36-300d-42e3-ac3d-9c7ed5b1b0b3" providerId="ADAL" clId="{01FD85B4-2AD6-47D6-A916-4BB5956EE936}" dt="2024-06-27T10:03:49.048" v="23" actId="962"/>
          <ac:grpSpMkLst>
            <pc:docMk/>
            <pc:sldMk cId="4017222240" sldId="303"/>
            <ac:grpSpMk id="6" creationId="{BED1B114-D29C-F5AC-E7A3-711892E67A4B}"/>
          </ac:grpSpMkLst>
        </pc:grpChg>
      </pc:sldChg>
      <pc:sldChg chg="modSp mod">
        <pc:chgData name="McCooey, Sophie" userId="18599f36-300d-42e3-ac3d-9c7ed5b1b0b3" providerId="ADAL" clId="{01FD85B4-2AD6-47D6-A916-4BB5956EE936}" dt="2024-06-27T10:02:11.979" v="4" actId="962"/>
        <pc:sldMkLst>
          <pc:docMk/>
          <pc:sldMk cId="2126594469" sldId="313"/>
        </pc:sldMkLst>
        <pc:picChg chg="mod">
          <ac:chgData name="McCooey, Sophie" userId="18599f36-300d-42e3-ac3d-9c7ed5b1b0b3" providerId="ADAL" clId="{01FD85B4-2AD6-47D6-A916-4BB5956EE936}" dt="2024-06-27T10:02:11.979" v="4" actId="962"/>
          <ac:picMkLst>
            <pc:docMk/>
            <pc:sldMk cId="2126594469" sldId="313"/>
            <ac:picMk id="6" creationId="{393D6681-73E6-6317-D1A2-91CEF8BE635A}"/>
          </ac:picMkLst>
        </pc:picChg>
      </pc:sldChg>
      <pc:sldChg chg="modSp mod">
        <pc:chgData name="McCooey, Sophie" userId="18599f36-300d-42e3-ac3d-9c7ed5b1b0b3" providerId="ADAL" clId="{01FD85B4-2AD6-47D6-A916-4BB5956EE936}" dt="2024-06-27T10:03:55.108" v="24" actId="13244"/>
        <pc:sldMkLst>
          <pc:docMk/>
          <pc:sldMk cId="3883605826" sldId="314"/>
        </pc:sldMkLst>
        <pc:spChg chg="ord">
          <ac:chgData name="McCooey, Sophie" userId="18599f36-300d-42e3-ac3d-9c7ed5b1b0b3" providerId="ADAL" clId="{01FD85B4-2AD6-47D6-A916-4BB5956EE936}" dt="2024-06-27T10:03:55.108" v="24" actId="13244"/>
          <ac:spMkLst>
            <pc:docMk/>
            <pc:sldMk cId="3883605826" sldId="314"/>
            <ac:spMk id="3" creationId="{00000000-0000-0000-0000-000000000000}"/>
          </ac:spMkLst>
        </pc:spChg>
      </pc:sldChg>
      <pc:sldChg chg="modSp mod">
        <pc:chgData name="McCooey, Sophie" userId="18599f36-300d-42e3-ac3d-9c7ed5b1b0b3" providerId="ADAL" clId="{01FD85B4-2AD6-47D6-A916-4BB5956EE936}" dt="2024-06-27T10:02:14.002" v="5" actId="962"/>
        <pc:sldMkLst>
          <pc:docMk/>
          <pc:sldMk cId="442658330" sldId="315"/>
        </pc:sldMkLst>
        <pc:picChg chg="mod">
          <ac:chgData name="McCooey, Sophie" userId="18599f36-300d-42e3-ac3d-9c7ed5b1b0b3" providerId="ADAL" clId="{01FD85B4-2AD6-47D6-A916-4BB5956EE936}" dt="2024-06-27T10:02:14.002" v="5" actId="962"/>
          <ac:picMkLst>
            <pc:docMk/>
            <pc:sldMk cId="442658330" sldId="315"/>
            <ac:picMk id="4" creationId="{E16AECC6-1DA8-9E14-0200-6CDFA39C4EEE}"/>
          </ac:picMkLst>
        </pc:picChg>
      </pc:sldChg>
      <pc:sldChg chg="modSp mod">
        <pc:chgData name="McCooey, Sophie" userId="18599f36-300d-42e3-ac3d-9c7ed5b1b0b3" providerId="ADAL" clId="{01FD85B4-2AD6-47D6-A916-4BB5956EE936}" dt="2024-06-27T10:04:39.260" v="31" actId="1076"/>
        <pc:sldMkLst>
          <pc:docMk/>
          <pc:sldMk cId="3152571423" sldId="320"/>
        </pc:sldMkLst>
        <pc:spChg chg="mod">
          <ac:chgData name="McCooey, Sophie" userId="18599f36-300d-42e3-ac3d-9c7ed5b1b0b3" providerId="ADAL" clId="{01FD85B4-2AD6-47D6-A916-4BB5956EE936}" dt="2024-06-27T10:04:31.212" v="30" actId="14100"/>
          <ac:spMkLst>
            <pc:docMk/>
            <pc:sldMk cId="3152571423" sldId="320"/>
            <ac:spMk id="3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2:37.174" v="9" actId="207"/>
          <ac:spMkLst>
            <pc:docMk/>
            <pc:sldMk cId="3152571423" sldId="320"/>
            <ac:spMk id="4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2:40.203" v="10" actId="207"/>
          <ac:spMkLst>
            <pc:docMk/>
            <pc:sldMk cId="3152571423" sldId="320"/>
            <ac:spMk id="6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4:39.260" v="31" actId="1076"/>
          <ac:spMkLst>
            <pc:docMk/>
            <pc:sldMk cId="3152571423" sldId="320"/>
            <ac:spMk id="7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2:44.074" v="12" actId="207"/>
          <ac:spMkLst>
            <pc:docMk/>
            <pc:sldMk cId="3152571423" sldId="320"/>
            <ac:spMk id="8" creationId="{00000000-0000-0000-0000-000000000000}"/>
          </ac:spMkLst>
        </pc:spChg>
        <pc:spChg chg="ord">
          <ac:chgData name="McCooey, Sophie" userId="18599f36-300d-42e3-ac3d-9c7ed5b1b0b3" providerId="ADAL" clId="{01FD85B4-2AD6-47D6-A916-4BB5956EE936}" dt="2024-06-27T10:04:19.721" v="29"/>
          <ac:spMkLst>
            <pc:docMk/>
            <pc:sldMk cId="3152571423" sldId="320"/>
            <ac:spMk id="9" creationId="{6A5CE1EF-48F5-F0AF-3CBD-6FB9AE6F542C}"/>
          </ac:spMkLst>
        </pc:spChg>
      </pc:sldChg>
      <pc:sldChg chg="modSp mod">
        <pc:chgData name="McCooey, Sophie" userId="18599f36-300d-42e3-ac3d-9c7ed5b1b0b3" providerId="ADAL" clId="{01FD85B4-2AD6-47D6-A916-4BB5956EE936}" dt="2024-06-27T10:05:16.034" v="43" actId="20577"/>
        <pc:sldMkLst>
          <pc:docMk/>
          <pc:sldMk cId="2400341954" sldId="321"/>
        </pc:sldMkLst>
        <pc:spChg chg="mod ord">
          <ac:chgData name="McCooey, Sophie" userId="18599f36-300d-42e3-ac3d-9c7ed5b1b0b3" providerId="ADAL" clId="{01FD85B4-2AD6-47D6-A916-4BB5956EE936}" dt="2024-06-27T10:05:01.316" v="37"/>
          <ac:spMkLst>
            <pc:docMk/>
            <pc:sldMk cId="2400341954" sldId="321"/>
            <ac:spMk id="4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2:48.438" v="14" actId="207"/>
          <ac:spMkLst>
            <pc:docMk/>
            <pc:sldMk cId="2400341954" sldId="321"/>
            <ac:spMk id="6" creationId="{00000000-0000-0000-0000-000000000000}"/>
          </ac:spMkLst>
        </pc:spChg>
        <pc:spChg chg="mod">
          <ac:chgData name="McCooey, Sophie" userId="18599f36-300d-42e3-ac3d-9c7ed5b1b0b3" providerId="ADAL" clId="{01FD85B4-2AD6-47D6-A916-4BB5956EE936}" dt="2024-06-27T10:02:50.500" v="15" actId="207"/>
          <ac:spMkLst>
            <pc:docMk/>
            <pc:sldMk cId="2400341954" sldId="321"/>
            <ac:spMk id="7" creationId="{00000000-0000-0000-0000-000000000000}"/>
          </ac:spMkLst>
        </pc:spChg>
        <pc:spChg chg="mod ord">
          <ac:chgData name="McCooey, Sophie" userId="18599f36-300d-42e3-ac3d-9c7ed5b1b0b3" providerId="ADAL" clId="{01FD85B4-2AD6-47D6-A916-4BB5956EE936}" dt="2024-06-27T10:05:16.034" v="43" actId="20577"/>
          <ac:spMkLst>
            <pc:docMk/>
            <pc:sldMk cId="2400341954" sldId="321"/>
            <ac:spMk id="9" creationId="{6A5CE1EF-48F5-F0AF-3CBD-6FB9AE6F542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21047-7155-49F2-AB8F-C0ADFE01EB0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31285-37D0-4D97-BEFD-11779C89D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996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featured Elis Palmer, a wheelchair-using broadcast journalist; Becky Davis, an LJMU Journalism graduate and female football reporter, and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Kully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Khaila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chair of the Royal Television Society Midlands and executive producer of the BBC Academy. Vidar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Hjardeng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Diversity Consultant for ITV News; Anna Kessel, founder of Women in Football and now Director of Development for Sky Sports; Rizwana Hamid from the Muslim Council of Britain’s Media Monitoring Project; Hannah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Alaja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We are Black Journos.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B011D-431A-42D2-B13C-4B156A01DAB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9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75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7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47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1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74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3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1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8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5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1918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8" r:id="rId2"/>
    <p:sldLayoutId id="2147483702" r:id="rId3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079D-57CA-7B9D-E014-B2E565C8E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724025"/>
            <a:ext cx="8991600" cy="2308639"/>
          </a:xfrm>
        </p:spPr>
        <p:txBody>
          <a:bodyPr>
            <a:normAutofit/>
          </a:bodyPr>
          <a:lstStyle/>
          <a:p>
            <a:r>
              <a:rPr lang="en-GB" dirty="0"/>
              <a:t>training inclusive journalists: student-led resources to embed </a:t>
            </a:r>
            <a:r>
              <a:rPr lang="en-GB" dirty="0" err="1"/>
              <a:t>edi</a:t>
            </a:r>
            <a:r>
              <a:rPr lang="en-GB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95AC3-7D5A-437D-0387-32BE0C934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Polly Sharpe and Fran Yeoman, EDI in Journalism Education Conference, June 2024</a:t>
            </a:r>
          </a:p>
        </p:txBody>
      </p:sp>
    </p:spTree>
    <p:extLst>
      <p:ext uri="{BB962C8B-B14F-4D97-AF65-F5344CB8AC3E}">
        <p14:creationId xmlns:p14="http://schemas.microsoft.com/office/powerpoint/2010/main" val="159274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14A5FF-6660-E2B0-5658-F93AC6EA9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dirty="0"/>
              <a:t>Lessons learned AND NEXT STEPS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B94DE-5DE7-5B7A-C765-CE8C2FEA2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70000" lnSpcReduction="20000"/>
          </a:bodyPr>
          <a:lstStyle/>
          <a:p>
            <a:r>
              <a:rPr lang="en-GB" sz="2600" dirty="0">
                <a:solidFill>
                  <a:srgbClr val="404040"/>
                </a:solidFill>
              </a:rPr>
              <a:t>This is a fast-evolving area; languages/ issues change, and the resources need updating</a:t>
            </a:r>
          </a:p>
          <a:p>
            <a:r>
              <a:rPr lang="en-GB" sz="2600" dirty="0">
                <a:solidFill>
                  <a:srgbClr val="404040"/>
                </a:solidFill>
              </a:rPr>
              <a:t>Easy for this to get lost; needs embedding in assessment and learning outcomes sure it gets the space particularly on busy practical/ news day modules</a:t>
            </a:r>
          </a:p>
          <a:p>
            <a:r>
              <a:rPr lang="en-GB" sz="2600" dirty="0">
                <a:solidFill>
                  <a:srgbClr val="404040"/>
                </a:solidFill>
              </a:rPr>
              <a:t>But: how do you reward effort/ awareness if students are trying – so that they don’t feel like a failure</a:t>
            </a:r>
          </a:p>
          <a:p>
            <a:r>
              <a:rPr lang="en-GB" sz="2600" dirty="0">
                <a:solidFill>
                  <a:srgbClr val="404040"/>
                </a:solidFill>
              </a:rPr>
              <a:t>(Some) staff are unsure too</a:t>
            </a:r>
          </a:p>
          <a:p>
            <a:r>
              <a:rPr lang="en-GB" sz="2600" dirty="0">
                <a:solidFill>
                  <a:srgbClr val="404040"/>
                </a:solidFill>
              </a:rPr>
              <a:t>Pragmatic employability benefits: employers have mentioned awareness of EDI </a:t>
            </a:r>
          </a:p>
          <a:p>
            <a:r>
              <a:rPr lang="en-GB" sz="2600" dirty="0">
                <a:solidFill>
                  <a:srgbClr val="404040"/>
                </a:solidFill>
              </a:rPr>
              <a:t>Cross-disciplinary interest in these resources – communication and terminology are key for lots of subjects – but time as ever is an issue</a:t>
            </a:r>
          </a:p>
          <a:p>
            <a:pPr marL="0" indent="0">
              <a:buNone/>
            </a:pPr>
            <a:endParaRPr lang="en-GB" sz="22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4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F0295-3D94-C4A0-133A-3029B9133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4692"/>
            <a:ext cx="5894832" cy="1188720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dirty="0"/>
              <a:t>Questions/ comments?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0D2D2-90C5-085D-6F47-21876D3F75BC}"/>
              </a:ext>
            </a:extLst>
          </p:cNvPr>
          <p:cNvSpPr txBox="1"/>
          <p:nvPr/>
        </p:nvSpPr>
        <p:spPr>
          <a:xfrm>
            <a:off x="770429" y="2756594"/>
            <a:ext cx="5963317" cy="326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Get in touch: 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p.r.sharpe@ljmu.ac.uk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f.h.yeoman@ljmu.ac.uk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4400">
              <a:spcBef>
                <a:spcPts val="1000"/>
              </a:spcBef>
              <a:buClr>
                <a:schemeClr val="accent2"/>
              </a:buClr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879398A9-0D0D-4901-BDDF-B3D93CECA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6706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011FEC3B-E514-4E21-B2CB-7903A7356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1298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C2E501B9-C8D4-B944-1448-4DA74032B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890" y="1768763"/>
            <a:ext cx="3328416" cy="33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0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22EA-AAAF-E024-1035-0DAF3AB9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31" y="380392"/>
            <a:ext cx="4131565" cy="1030604"/>
          </a:xfrm>
        </p:spPr>
        <p:txBody>
          <a:bodyPr>
            <a:normAutofit fontScale="90000"/>
          </a:bodyPr>
          <a:lstStyle/>
          <a:p>
            <a:r>
              <a:rPr lang="en-GB" dirty="0"/>
              <a:t>What our students told 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139A1-5E45-DCAD-E97A-2BA38434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1" y="2139256"/>
            <a:ext cx="4514851" cy="47187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GB" sz="2400" dirty="0"/>
              <a:t>There is appetite to learn/understand more about diversity and be inclusive in practical work</a:t>
            </a:r>
          </a:p>
          <a:p>
            <a:r>
              <a:rPr lang="en-GB" sz="2400" dirty="0"/>
              <a:t>Barriers to this include: </a:t>
            </a:r>
            <a:br>
              <a:rPr lang="en-GB" sz="2400" dirty="0"/>
            </a:br>
            <a:r>
              <a:rPr lang="en-GB" sz="2400" dirty="0"/>
              <a:t>Fear of getting it wrong and offending people/ receiving abuse online</a:t>
            </a:r>
          </a:p>
          <a:p>
            <a:r>
              <a:rPr lang="en-GB" sz="2400" dirty="0"/>
              <a:t>Lack of confidence around language</a:t>
            </a:r>
          </a:p>
          <a:p>
            <a:r>
              <a:rPr lang="en-GB" sz="2400" dirty="0"/>
              <a:t>Contacts (and lack thereof)</a:t>
            </a:r>
          </a:p>
          <a:p>
            <a:r>
              <a:rPr lang="en-GB" sz="2400" dirty="0"/>
              <a:t>Disconnect between lots of discussion of EDI related topics on theoretical modules and less explicit reference to them on practical ones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>
              <a:highlight>
                <a:srgbClr val="FFFF00"/>
              </a:highligh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ED1B114-D29C-F5AC-E7A3-711892E67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56582" y="360010"/>
            <a:ext cx="3600450" cy="2291454"/>
            <a:chOff x="4656582" y="360010"/>
            <a:chExt cx="3600450" cy="2291454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4AF49C62-312B-589C-9C1E-07FA3CAF0E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/>
            <p:nvPr/>
          </p:nvSpPr>
          <p:spPr>
            <a:xfrm>
              <a:off x="4656582" y="360010"/>
              <a:ext cx="3600450" cy="2291454"/>
            </a:xfrm>
            <a:prstGeom prst="wedgeRoundRectCallout">
              <a:avLst>
                <a:gd name="adj1" fmla="val -1256"/>
                <a:gd name="adj2" fmla="val 91182"/>
                <a:gd name="adj3" fmla="val 16667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1B83C18-9435-A915-A0F5-8ADB307A148B}"/>
                </a:ext>
              </a:extLst>
            </p:cNvPr>
            <p:cNvSpPr txBox="1"/>
            <p:nvPr/>
          </p:nvSpPr>
          <p:spPr>
            <a:xfrm>
              <a:off x="4954716" y="557141"/>
              <a:ext cx="3209925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0" i="0" dirty="0">
                  <a:solidFill>
                    <a:srgbClr val="212121"/>
                  </a:solidFill>
                  <a:effectLst/>
                  <a:latin typeface="+mj-lt"/>
                </a:rPr>
                <a:t>“As a trainee journalist it can be hard to find different voices, you have to learn where to look or who to go to. It can also be a bit nerve-wracking as you don't want to offend anybody</a:t>
              </a:r>
              <a:r>
                <a:rPr lang="en-GB" b="0" i="0" dirty="0">
                  <a:solidFill>
                    <a:srgbClr val="212121"/>
                  </a:solidFill>
                  <a:effectLst/>
                  <a:latin typeface="Segoe UI" panose="020B0502040204020203" pitchFamily="34" charset="0"/>
                </a:rPr>
                <a:t>.”</a:t>
              </a:r>
              <a:endParaRPr lang="en-GB" dirty="0"/>
            </a:p>
          </p:txBody>
        </p:sp>
      </p:grp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F77002D0-9636-6659-D865-DDD526D96120}"/>
              </a:ext>
            </a:extLst>
          </p:cNvPr>
          <p:cNvSpPr/>
          <p:nvPr/>
        </p:nvSpPr>
        <p:spPr>
          <a:xfrm>
            <a:off x="8788147" y="403719"/>
            <a:ext cx="3150489" cy="1554802"/>
          </a:xfrm>
          <a:prstGeom prst="wedgeRectCallout">
            <a:avLst>
              <a:gd name="adj1" fmla="val 33874"/>
              <a:gd name="adj2" fmla="val 8467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"I think I just didn't want to say the wrong thing...or offend someone with a question I was asking.... "</a:t>
            </a:r>
            <a:endParaRPr lang="en-GB" sz="18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C407B32D-6DA6-72ED-41B8-2C045FC422C9}"/>
              </a:ext>
            </a:extLst>
          </p:cNvPr>
          <p:cNvSpPr/>
          <p:nvPr/>
        </p:nvSpPr>
        <p:spPr>
          <a:xfrm>
            <a:off x="7398638" y="2576431"/>
            <a:ext cx="4514851" cy="3386208"/>
          </a:xfrm>
          <a:prstGeom prst="wedgeEllipseCallout">
            <a:avLst>
              <a:gd name="adj1" fmla="val -57542"/>
              <a:gd name="adj2" fmla="val 5968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"I wanted...to make sure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sure</a:t>
            </a:r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I'm very careful about the wording of my questions to make sure I was using the correct terminology...so I didn't cause any sort of offence. I was a bit nervous going into it because...I didn't want to say the wrong thing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"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2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D65F0-539E-295D-BAE0-7A8012D4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71" y="281744"/>
            <a:ext cx="4102989" cy="1585155"/>
          </a:xfrm>
        </p:spPr>
        <p:txBody>
          <a:bodyPr>
            <a:normAutofit/>
          </a:bodyPr>
          <a:lstStyle/>
          <a:p>
            <a:r>
              <a:rPr lang="en-GB" dirty="0"/>
              <a:t>The diversity reporting guide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238ED-977C-6A43-8C50-45EEC0B1A3B9}"/>
              </a:ext>
            </a:extLst>
          </p:cNvPr>
          <p:cNvSpPr txBox="1"/>
          <p:nvPr/>
        </p:nvSpPr>
        <p:spPr>
          <a:xfrm>
            <a:off x="528692" y="2269279"/>
            <a:ext cx="4854533" cy="443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Diversity, equality and inclusion guide.  A practical guide which draws together all of the current thinking on how to report on, and from within, a variety of diverse communities.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Provides links to further reading as well as ‘top tips’ when it comes to inclusive language and reporting advice. 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Aimed at giving students confidence, understanding, knowledge and awareness – and providing that key link between the theory and practice.</a:t>
            </a:r>
          </a:p>
          <a:p>
            <a:pPr marL="285750" marR="0" lvl="0" indent="-28575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solidFill>
                <a:prstClr val="black"/>
              </a:solidFill>
              <a:latin typeface="Gill Sans MT" panose="020B0502020104020203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Student</a:t>
            </a:r>
            <a:r>
              <a:rPr kumimoji="0" lang="en-GB" sz="1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created: written in terms and pitched at a level that works for them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ED94CE-FCAF-E24A-FC88-18205C46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00287">
            <a:off x="7615081" y="2887670"/>
            <a:ext cx="4366107" cy="32299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F0487F6-E55E-CE6B-C1C4-B4673CD4D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5196">
            <a:off x="7437021" y="296653"/>
            <a:ext cx="4610151" cy="23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81FD45-B812-2852-1E14-A00148639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74683">
            <a:off x="5539882" y="616269"/>
            <a:ext cx="3272934" cy="371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8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D6890-97A2-79EC-A124-14DA5DFB5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691" y="406908"/>
            <a:ext cx="4768691" cy="1188720"/>
          </a:xfrm>
        </p:spPr>
        <p:txBody>
          <a:bodyPr/>
          <a:lstStyle/>
          <a:p>
            <a:r>
              <a:rPr lang="en-GB" dirty="0"/>
              <a:t>Other student-created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C298A-FC9C-85E4-3B44-D77B2E8DA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009" y="886968"/>
            <a:ext cx="5045725" cy="555056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GB" sz="2000"/>
              <a:t>Inclusive reporting contacts list for Merseyside</a:t>
            </a:r>
          </a:p>
          <a:p>
            <a:pPr>
              <a:lnSpc>
                <a:spcPct val="110000"/>
              </a:lnSpc>
            </a:pPr>
            <a:r>
              <a:rPr lang="en-GB" sz="2000"/>
              <a:t>Directory of inclusive journalism examples: journalism about EDI issues and/ or by journalists with lived experience </a:t>
            </a:r>
          </a:p>
          <a:p>
            <a:pPr>
              <a:lnSpc>
                <a:spcPct val="110000"/>
              </a:lnSpc>
            </a:pPr>
            <a:r>
              <a:rPr lang="en-GB" sz="2000"/>
              <a:t>Directory of practical resources and teaching point examples for journalism/sports journalism tutors to draw on in their day-to-day teaching</a:t>
            </a:r>
          </a:p>
          <a:p>
            <a:pPr>
              <a:lnSpc>
                <a:spcPct val="110000"/>
              </a:lnSpc>
            </a:pPr>
            <a:r>
              <a:rPr lang="en-GB" sz="2000"/>
              <a:t>Bank of more academic journal articles/textbooks on issues related to EDI in journalism</a:t>
            </a:r>
          </a:p>
          <a:p>
            <a:pPr>
              <a:lnSpc>
                <a:spcPct val="110000"/>
              </a:lnSpc>
            </a:pPr>
            <a:r>
              <a:rPr lang="en-GB" sz="2000"/>
              <a:t>A ‘wish-list’ of guest speakers</a:t>
            </a:r>
          </a:p>
          <a:p>
            <a:pPr>
              <a:lnSpc>
                <a:spcPct val="110000"/>
              </a:lnSpc>
            </a:pPr>
            <a:r>
              <a:rPr lang="en-GB" sz="2000"/>
              <a:t>Liverpool ‘infographs’ for L4 and Foundation students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3D6681-73E6-6317-D1A2-91CEF8BE6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40" y="2195681"/>
            <a:ext cx="4608352" cy="363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59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A5CE1EF-48F5-F0AF-3CBD-6FB9AE6F5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463" y="501708"/>
            <a:ext cx="7729728" cy="118872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Embedding the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191" y="2019207"/>
            <a:ext cx="7729728" cy="4006596"/>
          </a:xfrm>
        </p:spPr>
        <p:txBody>
          <a:bodyPr>
            <a:normAutofit/>
          </a:bodyPr>
          <a:lstStyle/>
          <a:p>
            <a:r>
              <a:rPr lang="en-GB" sz="2400" dirty="0"/>
              <a:t>Used in classroom during news days, L5 Journalism Issues module and MA Journalism in Context module</a:t>
            </a:r>
          </a:p>
          <a:p>
            <a:r>
              <a:rPr lang="en-GB" sz="2400" dirty="0"/>
              <a:t>Not presented as perfect or fixed</a:t>
            </a:r>
          </a:p>
          <a:p>
            <a:r>
              <a:rPr lang="en-GB" sz="2400" dirty="0"/>
              <a:t>Starting point for conversations</a:t>
            </a:r>
          </a:p>
          <a:p>
            <a:r>
              <a:rPr lang="en-GB" sz="2400" dirty="0"/>
              <a:t>Initial research for more theoretical modules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360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A5CE1EF-48F5-F0AF-3CBD-6FB9AE6F5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463" y="501708"/>
            <a:ext cx="7729728" cy="118872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student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191" y="2019207"/>
            <a:ext cx="7729728" cy="1948872"/>
          </a:xfrm>
        </p:spPr>
        <p:txBody>
          <a:bodyPr>
            <a:normAutofit/>
          </a:bodyPr>
          <a:lstStyle/>
          <a:p>
            <a:r>
              <a:rPr lang="en-GB" sz="2400" dirty="0"/>
              <a:t>Anecdotally the responses are positive</a:t>
            </a:r>
          </a:p>
          <a:p>
            <a:r>
              <a:rPr lang="en-GB" sz="2400" dirty="0"/>
              <a:t>We ask students to reflect upon their work as an inclusive journalist in some reflections and have input from module evaluation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04482" y="3251268"/>
            <a:ext cx="2041237" cy="1542473"/>
          </a:xfrm>
          <a:prstGeom prst="wedgeRoundRect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PMingLiU"/>
                <a:cs typeface="Times New Roman" panose="02020603050405020304" pitchFamily="18" charset="0"/>
              </a:rPr>
              <a:t>“learning about journalism in relation to minority groups”</a:t>
            </a:r>
            <a:endParaRPr lang="en-GB" dirty="0"/>
          </a:p>
        </p:txBody>
      </p:sp>
      <p:sp>
        <p:nvSpPr>
          <p:cNvPr id="6" name="Oval Callout 5"/>
          <p:cNvSpPr/>
          <p:nvPr/>
        </p:nvSpPr>
        <p:spPr>
          <a:xfrm>
            <a:off x="1957815" y="4422636"/>
            <a:ext cx="2743200" cy="1948872"/>
          </a:xfrm>
          <a:prstGeom prst="wedgeEllipseCallout">
            <a:avLst>
              <a:gd name="adj1" fmla="val 35436"/>
              <a:gd name="adj2" fmla="val 60348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PMingLiU"/>
                <a:cs typeface="Times New Roman" panose="02020603050405020304" pitchFamily="18" charset="0"/>
              </a:rPr>
              <a:t>“how UK media can have a positive impact on society as we are so used to hearing about negative”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5232583" y="3438576"/>
            <a:ext cx="4115569" cy="2964355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“After looking through…the contacts list…I got in touch with Bradbury Fields, a blindness charity…the person I spoke to was herself blind and offered a fascinating insight into the issue”</a:t>
            </a:r>
            <a:br>
              <a:rPr lang="en-GB" dirty="0"/>
            </a:b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9372388" y="3475195"/>
            <a:ext cx="2423991" cy="1445559"/>
          </a:xfrm>
          <a:prstGeom prst="wedgeRoundRectCallout">
            <a:avLst>
              <a:gd name="adj1" fmla="val 22427"/>
              <a:gd name="adj2" fmla="val 64821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Calibri" panose="020F0502020204030204" pitchFamily="34" charset="0"/>
                <a:ea typeface="PMingLiU"/>
                <a:cs typeface="Times New Roman" panose="02020603050405020304" pitchFamily="18" charset="0"/>
              </a:rPr>
              <a:t>“learning how journalism has affected different people differently”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57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F2E55049-08B0-6300-0296-A822E9B1BF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667" r="-1" b="-1"/>
          <a:stretch/>
        </p:blipFill>
        <p:spPr>
          <a:xfrm>
            <a:off x="642" y="10"/>
            <a:ext cx="609600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4408DF-43AC-6493-B55B-BDD6422A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41505"/>
            <a:ext cx="4487298" cy="1174991"/>
          </a:xfr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EVALUATION: EARLY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1B8DC-10B7-284F-B43D-7F9879852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941" y="976129"/>
            <a:ext cx="4804931" cy="4919815"/>
          </a:xfrm>
        </p:spPr>
        <p:txBody>
          <a:bodyPr anchor="ctr">
            <a:normAutofit/>
          </a:bodyPr>
          <a:lstStyle/>
          <a:p>
            <a:r>
              <a:rPr lang="en-GB" dirty="0"/>
              <a:t>Surveyed L5 Journalism and Sports Journalism students at the beginning and end of the year </a:t>
            </a:r>
          </a:p>
          <a:p>
            <a:r>
              <a:rPr lang="en-GB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Asked – “how confident do you feel  that you would know the most appropriate and inclusive terminology and language to use if you needed to report on a wide range of diverse communities?”</a:t>
            </a:r>
          </a:p>
          <a:p>
            <a:r>
              <a:rPr lang="en-GB" kern="100" dirty="0">
                <a:ea typeface="Calibri" panose="020F0502020204030204" pitchFamily="34" charset="0"/>
                <a:cs typeface="Times New Roman" panose="02020603050405020304" pitchFamily="18" charset="0"/>
              </a:rPr>
              <a:t>“Not confident” / “not very confident” – number had fallen</a:t>
            </a:r>
          </a:p>
          <a:p>
            <a:r>
              <a:rPr lang="en-GB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HOWEVER – number “very confident” had halved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21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A5CE1EF-48F5-F0AF-3CBD-6FB9AE6F5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463" y="501708"/>
            <a:ext cx="7729728" cy="118872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Evaluation</a:t>
            </a:r>
            <a:r>
              <a:rPr lang="en-GB">
                <a:solidFill>
                  <a:schemeClr val="tx1"/>
                </a:solidFill>
              </a:rPr>
              <a:t>: analysis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006446" y="2029264"/>
            <a:ext cx="2041237" cy="1542473"/>
          </a:xfrm>
          <a:prstGeom prst="wedgeRoundRect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PMingLiU"/>
                <a:cs typeface="Times New Roman" panose="02020603050405020304" pitchFamily="18" charset="0"/>
              </a:rPr>
              <a:t>“sometimes you don’t get responses so you go with who you can get”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567" y="2475245"/>
            <a:ext cx="8641771" cy="3497010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Students want to do it</a:t>
            </a:r>
          </a:p>
          <a:p>
            <a:r>
              <a:rPr lang="en-GB" sz="2400" dirty="0"/>
              <a:t>They are trying in L5 </a:t>
            </a:r>
          </a:p>
          <a:p>
            <a:r>
              <a:rPr lang="en-GB" sz="2400" dirty="0"/>
              <a:t>Easy to become disheartened when it</a:t>
            </a:r>
          </a:p>
          <a:p>
            <a:pPr marL="0" indent="0">
              <a:buNone/>
            </a:pPr>
            <a:r>
              <a:rPr lang="en-GB" sz="2400" dirty="0"/>
              <a:t>  doesn’t work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5481799" y="1930700"/>
            <a:ext cx="2743200" cy="1948872"/>
          </a:xfrm>
          <a:prstGeom prst="wedgeEllipseCallout">
            <a:avLst>
              <a:gd name="adj1" fmla="val -27608"/>
              <a:gd name="adj2" fmla="val 61878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PMingLiU"/>
                <a:cs typeface="Times New Roman" panose="02020603050405020304" pitchFamily="18" charset="0"/>
              </a:rPr>
              <a:t>“I try to include an inclusive range of voices but have failed to do so on some stories”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7633253" y="3571737"/>
            <a:ext cx="4356730" cy="2619179"/>
          </a:xfrm>
          <a:prstGeom prst="wedgeEllipseCallout">
            <a:avLst>
              <a:gd name="adj1" fmla="val 16353"/>
              <a:gd name="adj2" fmla="val 6136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“…sometimes it’s hard to attain a range of voices with lack of responses to a media enquiry”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34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038F-6A9E-4F94-0F7E-39EE64D99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benefits of co-creation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CA31-13D4-E8CD-9EFF-E3BF82658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36" y="2711577"/>
            <a:ext cx="5341239" cy="3181731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"I am so grateful I had the opportunity to be a part of this project. Not only has it supported me in my search for employment, but it has provided me with a better understanding of diversity and inclusion that supports me day-to-day in the newsroom. I look forward to seeing how this project continues." </a:t>
            </a:r>
          </a:p>
          <a:p>
            <a:pPr lvl="5"/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 project intern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6AECC6-1DA8-9E14-0200-6CDFA39C4E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29" t="42997" r="34758" b="32123"/>
          <a:stretch/>
        </p:blipFill>
        <p:spPr>
          <a:xfrm>
            <a:off x="6096000" y="3001617"/>
            <a:ext cx="5645112" cy="208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65833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557</TotalTime>
  <Words>988</Words>
  <Application>Microsoft Office PowerPoint</Application>
  <PresentationFormat>Widescreen</PresentationFormat>
  <Paragraphs>74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Gill Sans MT</vt:lpstr>
      <vt:lpstr>Segoe UI</vt:lpstr>
      <vt:lpstr>Parcel</vt:lpstr>
      <vt:lpstr>Parcel</vt:lpstr>
      <vt:lpstr>training inclusive journalists: student-led resources to embed edi </vt:lpstr>
      <vt:lpstr>What our students told us…</vt:lpstr>
      <vt:lpstr>The diversity reporting guide</vt:lpstr>
      <vt:lpstr>Other student-created resources</vt:lpstr>
      <vt:lpstr>Embedding the resources</vt:lpstr>
      <vt:lpstr>student responses</vt:lpstr>
      <vt:lpstr>EVALUATION: EARLY ANALYSIS</vt:lpstr>
      <vt:lpstr>Evaluation: analysis</vt:lpstr>
      <vt:lpstr>the benefits of co-creation</vt:lpstr>
      <vt:lpstr>Lessons learned AND NEXT STEPS</vt:lpstr>
      <vt:lpstr>Questions/ comments?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as an inclusive journalist</dc:title>
  <dc:creator>Adam</dc:creator>
  <cp:lastModifiedBy>McCooey, Sophie</cp:lastModifiedBy>
  <cp:revision>3</cp:revision>
  <dcterms:created xsi:type="dcterms:W3CDTF">2024-01-22T10:07:22Z</dcterms:created>
  <dcterms:modified xsi:type="dcterms:W3CDTF">2024-06-27T10:05:24Z</dcterms:modified>
</cp:coreProperties>
</file>