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4"/>
  </p:sldMasterIdLst>
  <p:sldIdLst>
    <p:sldId id="256" r:id="rId5"/>
    <p:sldId id="267" r:id="rId6"/>
    <p:sldId id="281" r:id="rId7"/>
    <p:sldId id="282" r:id="rId8"/>
    <p:sldId id="283" r:id="rId9"/>
    <p:sldId id="284" r:id="rId10"/>
    <p:sldId id="257" r:id="rId11"/>
    <p:sldId id="263" r:id="rId12"/>
    <p:sldId id="280" r:id="rId13"/>
    <p:sldId id="275" r:id="rId14"/>
    <p:sldId id="274" r:id="rId15"/>
    <p:sldId id="277" r:id="rId16"/>
    <p:sldId id="285" r:id="rId17"/>
    <p:sldId id="286" r:id="rId18"/>
    <p:sldId id="279" r:id="rId19"/>
    <p:sldId id="288" r:id="rId20"/>
    <p:sldId id="289" r:id="rId21"/>
    <p:sldId id="291" r:id="rId22"/>
    <p:sldId id="290" r:id="rId23"/>
    <p:sldId id="287" r:id="rId24"/>
    <p:sldId id="259" r:id="rId25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42448E-32D6-F82A-B84F-FB90C8309437}" v="20" dt="2020-07-31T12:51:26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w, Anna" userId="S::psyalaw@ljmu.ac.uk::c040333f-f415-410a-abc8-4c1de3db7e22" providerId="AD" clId="Web-{C842448E-32D6-F82A-B84F-FB90C8309437}"/>
    <pc:docChg chg="modSld">
      <pc:chgData name="Law, Anna" userId="S::psyalaw@ljmu.ac.uk::c040333f-f415-410a-abc8-4c1de3db7e22" providerId="AD" clId="Web-{C842448E-32D6-F82A-B84F-FB90C8309437}" dt="2020-07-31T12:51:26.245" v="19" actId="20577"/>
      <pc:docMkLst>
        <pc:docMk/>
      </pc:docMkLst>
      <pc:sldChg chg="modSp">
        <pc:chgData name="Law, Anna" userId="S::psyalaw@ljmu.ac.uk::c040333f-f415-410a-abc8-4c1de3db7e22" providerId="AD" clId="Web-{C842448E-32D6-F82A-B84F-FB90C8309437}" dt="2020-07-31T12:51:25.667" v="17" actId="20577"/>
        <pc:sldMkLst>
          <pc:docMk/>
          <pc:sldMk cId="4131414792" sldId="290"/>
        </pc:sldMkLst>
        <pc:spChg chg="mod">
          <ac:chgData name="Law, Anna" userId="S::psyalaw@ljmu.ac.uk::c040333f-f415-410a-abc8-4c1de3db7e22" providerId="AD" clId="Web-{C842448E-32D6-F82A-B84F-FB90C8309437}" dt="2020-07-31T12:51:25.667" v="17" actId="20577"/>
          <ac:spMkLst>
            <pc:docMk/>
            <pc:sldMk cId="4131414792" sldId="290"/>
            <ac:spMk id="2" creationId="{00000000-0000-0000-0000-000000000000}"/>
          </ac:spMkLst>
        </pc:spChg>
      </pc:sldChg>
    </pc:docChg>
  </pc:docChgLst>
  <pc:docChgLst>
    <pc:chgData name="Anna" userId="c040333f-f415-410a-abc8-4c1de3db7e22" providerId="ADAL" clId="{7BE906A4-3C56-47CB-AB94-950D8D4C8BEC}"/>
    <pc:docChg chg="custSel modSld">
      <pc:chgData name="Anna" userId="c040333f-f415-410a-abc8-4c1de3db7e22" providerId="ADAL" clId="{7BE906A4-3C56-47CB-AB94-950D8D4C8BEC}" dt="2020-07-31T12:34:18.252" v="147" actId="20577"/>
      <pc:docMkLst>
        <pc:docMk/>
      </pc:docMkLst>
      <pc:sldChg chg="modSp mod">
        <pc:chgData name="Anna" userId="c040333f-f415-410a-abc8-4c1de3db7e22" providerId="ADAL" clId="{7BE906A4-3C56-47CB-AB94-950D8D4C8BEC}" dt="2020-07-31T12:30:15.590" v="52" actId="21"/>
        <pc:sldMkLst>
          <pc:docMk/>
          <pc:sldMk cId="435667334" sldId="279"/>
        </pc:sldMkLst>
        <pc:spChg chg="mod">
          <ac:chgData name="Anna" userId="c040333f-f415-410a-abc8-4c1de3db7e22" providerId="ADAL" clId="{7BE906A4-3C56-47CB-AB94-950D8D4C8BEC}" dt="2020-07-31T12:29:56.160" v="51" actId="20577"/>
          <ac:spMkLst>
            <pc:docMk/>
            <pc:sldMk cId="435667334" sldId="279"/>
            <ac:spMk id="3" creationId="{00000000-0000-0000-0000-000000000000}"/>
          </ac:spMkLst>
        </pc:spChg>
        <pc:graphicFrameChg chg="modGraphic">
          <ac:chgData name="Anna" userId="c040333f-f415-410a-abc8-4c1de3db7e22" providerId="ADAL" clId="{7BE906A4-3C56-47CB-AB94-950D8D4C8BEC}" dt="2020-07-31T12:30:15.590" v="52" actId="21"/>
          <ac:graphicFrameMkLst>
            <pc:docMk/>
            <pc:sldMk cId="435667334" sldId="279"/>
            <ac:graphicFrameMk id="5" creationId="{00000000-0000-0000-0000-000000000000}"/>
          </ac:graphicFrameMkLst>
        </pc:graphicFrameChg>
      </pc:sldChg>
      <pc:sldChg chg="modSp mod">
        <pc:chgData name="Anna" userId="c040333f-f415-410a-abc8-4c1de3db7e22" providerId="ADAL" clId="{7BE906A4-3C56-47CB-AB94-950D8D4C8BEC}" dt="2020-07-31T12:24:37.012" v="1" actId="14100"/>
        <pc:sldMkLst>
          <pc:docMk/>
          <pc:sldMk cId="1274455569" sldId="283"/>
        </pc:sldMkLst>
        <pc:picChg chg="mod">
          <ac:chgData name="Anna" userId="c040333f-f415-410a-abc8-4c1de3db7e22" providerId="ADAL" clId="{7BE906A4-3C56-47CB-AB94-950D8D4C8BEC}" dt="2020-07-31T12:24:37.012" v="1" actId="14100"/>
          <ac:picMkLst>
            <pc:docMk/>
            <pc:sldMk cId="1274455569" sldId="283"/>
            <ac:picMk id="4" creationId="{00000000-0000-0000-0000-000000000000}"/>
          </ac:picMkLst>
        </pc:picChg>
      </pc:sldChg>
      <pc:sldChg chg="modSp mod">
        <pc:chgData name="Anna" userId="c040333f-f415-410a-abc8-4c1de3db7e22" providerId="ADAL" clId="{7BE906A4-3C56-47CB-AB94-950D8D4C8BEC}" dt="2020-07-31T12:34:18.252" v="147" actId="20577"/>
        <pc:sldMkLst>
          <pc:docMk/>
          <pc:sldMk cId="169047142" sldId="287"/>
        </pc:sldMkLst>
        <pc:spChg chg="mod">
          <ac:chgData name="Anna" userId="c040333f-f415-410a-abc8-4c1de3db7e22" providerId="ADAL" clId="{7BE906A4-3C56-47CB-AB94-950D8D4C8BEC}" dt="2020-07-31T12:34:18.252" v="147" actId="20577"/>
          <ac:spMkLst>
            <pc:docMk/>
            <pc:sldMk cId="169047142" sldId="287"/>
            <ac:spMk id="3" creationId="{987A2ACD-D8C9-4A3D-B192-9081BDE9CBCA}"/>
          </ac:spMkLst>
        </pc:spChg>
      </pc:sldChg>
      <pc:sldChg chg="modSp mod">
        <pc:chgData name="Anna" userId="c040333f-f415-410a-abc8-4c1de3db7e22" providerId="ADAL" clId="{7BE906A4-3C56-47CB-AB94-950D8D4C8BEC}" dt="2020-07-31T12:30:37.852" v="76" actId="20577"/>
        <pc:sldMkLst>
          <pc:docMk/>
          <pc:sldMk cId="1018492494" sldId="288"/>
        </pc:sldMkLst>
        <pc:spChg chg="mod">
          <ac:chgData name="Anna" userId="c040333f-f415-410a-abc8-4c1de3db7e22" providerId="ADAL" clId="{7BE906A4-3C56-47CB-AB94-950D8D4C8BEC}" dt="2020-07-31T12:30:26.636" v="62" actId="20577"/>
          <ac:spMkLst>
            <pc:docMk/>
            <pc:sldMk cId="1018492494" sldId="288"/>
            <ac:spMk id="3" creationId="{00000000-0000-0000-0000-000000000000}"/>
          </ac:spMkLst>
        </pc:spChg>
        <pc:graphicFrameChg chg="modGraphic">
          <ac:chgData name="Anna" userId="c040333f-f415-410a-abc8-4c1de3db7e22" providerId="ADAL" clId="{7BE906A4-3C56-47CB-AB94-950D8D4C8BEC}" dt="2020-07-31T12:30:37.852" v="76" actId="20577"/>
          <ac:graphicFrameMkLst>
            <pc:docMk/>
            <pc:sldMk cId="1018492494" sldId="288"/>
            <ac:graphicFrameMk id="4" creationId="{00000000-0000-0000-0000-000000000000}"/>
          </ac:graphicFrameMkLst>
        </pc:graphicFrameChg>
      </pc:sldChg>
      <pc:sldChg chg="modSp mod">
        <pc:chgData name="Anna" userId="c040333f-f415-410a-abc8-4c1de3db7e22" providerId="ADAL" clId="{7BE906A4-3C56-47CB-AB94-950D8D4C8BEC}" dt="2020-07-31T12:30:52.998" v="79" actId="20577"/>
        <pc:sldMkLst>
          <pc:docMk/>
          <pc:sldMk cId="2334619612" sldId="289"/>
        </pc:sldMkLst>
        <pc:spChg chg="mod">
          <ac:chgData name="Anna" userId="c040333f-f415-410a-abc8-4c1de3db7e22" providerId="ADAL" clId="{7BE906A4-3C56-47CB-AB94-950D8D4C8BEC}" dt="2020-07-31T12:30:52.998" v="79" actId="20577"/>
          <ac:spMkLst>
            <pc:docMk/>
            <pc:sldMk cId="2334619612" sldId="289"/>
            <ac:spMk id="3" creationId="{00000000-0000-0000-0000-000000000000}"/>
          </ac:spMkLst>
        </pc:spChg>
      </pc:sldChg>
      <pc:sldChg chg="modSp mod">
        <pc:chgData name="Anna" userId="c040333f-f415-410a-abc8-4c1de3db7e22" providerId="ADAL" clId="{7BE906A4-3C56-47CB-AB94-950D8D4C8BEC}" dt="2020-07-31T12:33:37.784" v="146" actId="20577"/>
        <pc:sldMkLst>
          <pc:docMk/>
          <pc:sldMk cId="4131414792" sldId="290"/>
        </pc:sldMkLst>
        <pc:spChg chg="mod">
          <ac:chgData name="Anna" userId="c040333f-f415-410a-abc8-4c1de3db7e22" providerId="ADAL" clId="{7BE906A4-3C56-47CB-AB94-950D8D4C8BEC}" dt="2020-07-31T12:33:37.784" v="146" actId="20577"/>
          <ac:spMkLst>
            <pc:docMk/>
            <pc:sldMk cId="4131414792" sldId="290"/>
            <ac:spMk id="2" creationId="{00000000-0000-0000-0000-000000000000}"/>
          </ac:spMkLst>
        </pc:spChg>
        <pc:spChg chg="mod">
          <ac:chgData name="Anna" userId="c040333f-f415-410a-abc8-4c1de3db7e22" providerId="ADAL" clId="{7BE906A4-3C56-47CB-AB94-950D8D4C8BEC}" dt="2020-07-31T12:32:51.515" v="93" actId="6549"/>
          <ac:spMkLst>
            <pc:docMk/>
            <pc:sldMk cId="4131414792" sldId="290"/>
            <ac:spMk id="3" creationId="{00000000-0000-0000-0000-000000000000}"/>
          </ac:spMkLst>
        </pc:spChg>
      </pc:sldChg>
      <pc:sldChg chg="modSp mod">
        <pc:chgData name="Anna" userId="c040333f-f415-410a-abc8-4c1de3db7e22" providerId="ADAL" clId="{7BE906A4-3C56-47CB-AB94-950D8D4C8BEC}" dt="2020-07-31T12:31:50.504" v="85" actId="6549"/>
        <pc:sldMkLst>
          <pc:docMk/>
          <pc:sldMk cId="3294142357" sldId="291"/>
        </pc:sldMkLst>
        <pc:spChg chg="mod">
          <ac:chgData name="Anna" userId="c040333f-f415-410a-abc8-4c1de3db7e22" providerId="ADAL" clId="{7BE906A4-3C56-47CB-AB94-950D8D4C8BEC}" dt="2020-07-31T12:31:50.504" v="85" actId="6549"/>
          <ac:spMkLst>
            <pc:docMk/>
            <pc:sldMk cId="3294142357" sldId="29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2045-CAFC-4856-9D0B-50E8BB30879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1200-001A-42F1-9A3D-12871BD8006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28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2045-CAFC-4856-9D0B-50E8BB30879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1200-001A-42F1-9A3D-12871BD80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2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2045-CAFC-4856-9D0B-50E8BB30879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1200-001A-42F1-9A3D-12871BD80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73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2045-CAFC-4856-9D0B-50E8BB30879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1200-001A-42F1-9A3D-12871BD80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2045-CAFC-4856-9D0B-50E8BB30879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1200-001A-42F1-9A3D-12871BD8006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9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2045-CAFC-4856-9D0B-50E8BB30879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1200-001A-42F1-9A3D-12871BD80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33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2045-CAFC-4856-9D0B-50E8BB30879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1200-001A-42F1-9A3D-12871BD80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4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2045-CAFC-4856-9D0B-50E8BB30879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1200-001A-42F1-9A3D-12871BD80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28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2045-CAFC-4856-9D0B-50E8BB30879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1200-001A-42F1-9A3D-12871BD80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73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9E32045-CAFC-4856-9D0B-50E8BB30879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11200-001A-42F1-9A3D-12871BD80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2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2045-CAFC-4856-9D0B-50E8BB30879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1200-001A-42F1-9A3D-12871BD80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8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9E32045-CAFC-4856-9D0B-50E8BB30879E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211200-001A-42F1-9A3D-12871BD8006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65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s.edu.au/__data/assets/pdf_file/0010/63955/HEIPCEQueryFinal_v2_1st_Feb_06.pdf" TargetMode="External"/><Relationship Id="rId2" Type="http://schemas.openxmlformats.org/officeDocument/2006/relationships/hyperlink" Target="http://methods.sagepub.com/book/doing-q-methodological-resear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xplorance.com/blog/explorances-faculty-research-grant-progra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219" y="655782"/>
            <a:ext cx="9599352" cy="2683394"/>
          </a:xfrm>
        </p:spPr>
        <p:txBody>
          <a:bodyPr>
            <a:normAutofit/>
          </a:bodyPr>
          <a:lstStyle/>
          <a:p>
            <a:r>
              <a:rPr lang="en-GB" sz="6600" b="1" dirty="0"/>
              <a:t>Bringing Student Voice to Evaluation: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945" y="3339176"/>
            <a:ext cx="100584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Using Q Methodology for Creating a Student-led Question Bank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2945" y="4664364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 Anna Law,  Dr Elena Zaitseva</a:t>
            </a:r>
          </a:p>
          <a:p>
            <a:r>
              <a:rPr lang="en-GB" dirty="0" smtClean="0"/>
              <a:t>Liverpool </a:t>
            </a:r>
            <a:r>
              <a:rPr lang="en-GB" dirty="0"/>
              <a:t>John Moores University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583" y="4482176"/>
            <a:ext cx="4397172" cy="1275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282" y="369455"/>
            <a:ext cx="3445164" cy="984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055" y="1574351"/>
            <a:ext cx="1949391" cy="16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24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themes raised by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318865" cy="4314921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1. Teaching delivery </a:t>
            </a:r>
            <a:r>
              <a:rPr lang="en-GB" dirty="0"/>
              <a:t>(pace of delivery, usability of PowerPoint slides, pitched at the right level, ability to motivate, suitability of material for all students in multi-programme modules, logical progression of content etc.) </a:t>
            </a:r>
          </a:p>
          <a:p>
            <a:r>
              <a:rPr lang="en-GB" b="1" dirty="0"/>
              <a:t>2. Organisation and communication</a:t>
            </a:r>
            <a:r>
              <a:rPr lang="en-GB" dirty="0"/>
              <a:t> (clear/detailed module guide, consistent communication of information and advice from staff, teaching/learning materials up to date and easy to find, organisation of practical sessions, </a:t>
            </a:r>
            <a:r>
              <a:rPr lang="en-GB" dirty="0" smtClean="0"/>
              <a:t>interaction </a:t>
            </a:r>
            <a:r>
              <a:rPr lang="en-GB" dirty="0"/>
              <a:t>outside of </a:t>
            </a:r>
            <a:r>
              <a:rPr lang="en-GB" dirty="0" smtClean="0"/>
              <a:t> taught sessions</a:t>
            </a:r>
            <a:r>
              <a:rPr lang="en-GB" dirty="0"/>
              <a:t>) </a:t>
            </a:r>
          </a:p>
          <a:p>
            <a:r>
              <a:rPr lang="en-GB" b="1" dirty="0"/>
              <a:t>3. Learning Environment </a:t>
            </a:r>
            <a:r>
              <a:rPr lang="en-GB" dirty="0"/>
              <a:t>(disruptions, sufficient breaks, groups size, length of lectures, staff being able to control the audience).</a:t>
            </a:r>
          </a:p>
          <a:p>
            <a:r>
              <a:rPr lang="en-GB" b="1" dirty="0"/>
              <a:t>4. Student support and  feeling valued and respected</a:t>
            </a:r>
            <a:r>
              <a:rPr lang="en-GB" dirty="0"/>
              <a:t> (approachable lecturers, student opinions being valued)</a:t>
            </a:r>
          </a:p>
          <a:p>
            <a:r>
              <a:rPr lang="en-GB" dirty="0"/>
              <a:t>Less frequent themes: </a:t>
            </a:r>
            <a:r>
              <a:rPr lang="en-GB" b="1" dirty="0"/>
              <a:t>assessment,  learning resources</a:t>
            </a:r>
            <a:r>
              <a:rPr lang="en-GB" dirty="0"/>
              <a:t>, </a:t>
            </a:r>
            <a:r>
              <a:rPr lang="en-GB" b="1" dirty="0"/>
              <a:t>group work</a:t>
            </a:r>
            <a:r>
              <a:rPr lang="en-GB" dirty="0"/>
              <a:t>, </a:t>
            </a:r>
            <a:r>
              <a:rPr lang="en-GB" b="1" dirty="0"/>
              <a:t>attendance</a:t>
            </a:r>
          </a:p>
          <a:p>
            <a:r>
              <a:rPr lang="en-GB" b="1" dirty="0"/>
              <a:t>No discourse </a:t>
            </a:r>
            <a:r>
              <a:rPr lang="en-GB" dirty="0"/>
              <a:t>related to </a:t>
            </a:r>
            <a:r>
              <a:rPr lang="en-GB" b="1" dirty="0"/>
              <a:t>skills development </a:t>
            </a:r>
            <a:r>
              <a:rPr lang="en-GB" dirty="0"/>
              <a:t>and </a:t>
            </a:r>
            <a:r>
              <a:rPr lang="en-GB" b="1" dirty="0"/>
              <a:t>feedback on student work </a:t>
            </a:r>
            <a:r>
              <a:rPr lang="en-GB" dirty="0"/>
              <a:t>(e.g., quality of feedback, ability to use it to improve, etc.). </a:t>
            </a:r>
          </a:p>
        </p:txBody>
      </p:sp>
    </p:spTree>
    <p:extLst>
      <p:ext uri="{BB962C8B-B14F-4D97-AF65-F5344CB8AC3E}">
        <p14:creationId xmlns:p14="http://schemas.microsoft.com/office/powerpoint/2010/main" val="175450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226" y="129585"/>
            <a:ext cx="10058400" cy="1450757"/>
          </a:xfrm>
        </p:spPr>
        <p:txBody>
          <a:bodyPr/>
          <a:lstStyle/>
          <a:p>
            <a:r>
              <a:rPr lang="en-GB" dirty="0"/>
              <a:t>Student Question Bank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236" y="1580342"/>
            <a:ext cx="6335320" cy="491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Usage of the SQB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303 module leaders out of 1193 used QP in their module evaluation (25% of all staff)</a:t>
            </a:r>
          </a:p>
          <a:p>
            <a:r>
              <a:rPr lang="en-GB" dirty="0"/>
              <a:t>Out of 303, 87% used questions from the SQB</a:t>
            </a:r>
          </a:p>
          <a:p>
            <a:r>
              <a:rPr lang="en-GB" dirty="0"/>
              <a:t>Overall, student questions were used across 814 different modules</a:t>
            </a:r>
          </a:p>
          <a:p>
            <a:r>
              <a:rPr lang="en-GB" dirty="0"/>
              <a:t>Most frequently used questions: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495" y="3713412"/>
            <a:ext cx="8090231" cy="253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60A93-BDBB-4DC4-B177-AC327010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staff perceptions: Survey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F846-E22E-49D2-9F00-F0524B39B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400" dirty="0"/>
              <a:t>Survey sent to all module leaders who chose at least one question from the SQB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39 respondents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400" dirty="0"/>
              <a:t>Modules spread equally across undergraduate years 1-3, fewer postgraduate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87% had personalized their surveys with additional items previously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But 56% were unaware that the answers would </a:t>
            </a:r>
            <a:r>
              <a:rPr lang="en-US" sz="2000" u="sng" dirty="0"/>
              <a:t>not</a:t>
            </a:r>
            <a:r>
              <a:rPr lang="en-US" sz="2000" dirty="0"/>
              <a:t> count to overall module score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74% found the feedback from the student-generated items useful (10% unsure)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But only 26% intended to make module changes based on the feedback (26% unsure)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3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4079-0A1A-420F-B362-583F5084A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staff perceptions: Interview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364ED-F19C-4E7F-8EA4-C532F4288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715722" cy="9773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Interviews with 6 members of staff who used SQB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Highly motivated to use feedback, positive about SQB, but acknowledged barriers for colleagues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B4841-912B-4462-8D52-123AA64EB623}"/>
              </a:ext>
            </a:extLst>
          </p:cNvPr>
          <p:cNvSpPr txBox="1"/>
          <p:nvPr/>
        </p:nvSpPr>
        <p:spPr>
          <a:xfrm>
            <a:off x="1097280" y="2690336"/>
            <a:ext cx="6276513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think the student question bank should continue and it should be part of module evaluation. But I think the students themselves need to have their own form of evaluation, and that they should also be evaluating their own performance as anyone does in the workplace.” – Participant 6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B136C-554B-4F9B-97E9-EED5EED6B875}"/>
              </a:ext>
            </a:extLst>
          </p:cNvPr>
          <p:cNvSpPr txBox="1"/>
          <p:nvPr/>
        </p:nvSpPr>
        <p:spPr>
          <a:xfrm>
            <a:off x="7732451" y="2918947"/>
            <a:ext cx="3911502" cy="1764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“I consider it is very successful in in terms of the data that it generates and the ability to give you a bit more insight into elements of the module that you potentially see as not the best”  - Participant 4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1900-1A30-4670-90D0-2C2ADED74A2F}"/>
              </a:ext>
            </a:extLst>
          </p:cNvPr>
          <p:cNvSpPr txBox="1"/>
          <p:nvPr/>
        </p:nvSpPr>
        <p:spPr>
          <a:xfrm>
            <a:off x="7373793" y="5093358"/>
            <a:ext cx="4471387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what we’ve tried to do is to debrief it, look where its poor, try to improve things.” – Participant 3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12DDC-3A7B-4BE6-95EE-9707896EB8D4}"/>
              </a:ext>
            </a:extLst>
          </p:cNvPr>
          <p:cNvSpPr txBox="1"/>
          <p:nvPr/>
        </p:nvSpPr>
        <p:spPr>
          <a:xfrm>
            <a:off x="1917577" y="4524107"/>
            <a:ext cx="3728622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may have to be quite brave to select some of the student questions {from question bank} as they may be quite threatening to them.” – Participant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32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52" y="0"/>
            <a:ext cx="10058400" cy="1450757"/>
          </a:xfrm>
        </p:spPr>
        <p:txBody>
          <a:bodyPr/>
          <a:lstStyle/>
          <a:p>
            <a:r>
              <a:rPr lang="en-GB" dirty="0"/>
              <a:t>Q Methodology research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203" y="1792777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The Q-sort results were analysed </a:t>
            </a:r>
            <a:r>
              <a:rPr lang="en-GB" sz="2400" dirty="0" smtClean="0"/>
              <a:t>using  PQ Method  </a:t>
            </a:r>
            <a:r>
              <a:rPr lang="en-GB" sz="2400" dirty="0"/>
              <a:t>software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Principal component analysis and </a:t>
            </a:r>
            <a:r>
              <a:rPr lang="en-GB" sz="2400" dirty="0" err="1"/>
              <a:t>varimax</a:t>
            </a:r>
            <a:r>
              <a:rPr lang="en-GB" sz="2400" dirty="0"/>
              <a:t> rotation, followed by classification of participants by the number of load factors.  3 Factors were identified/analysed.</a:t>
            </a:r>
          </a:p>
          <a:p>
            <a:pPr marL="0" indent="0">
              <a:buNone/>
            </a:pPr>
            <a:r>
              <a:rPr lang="en-GB" b="1" dirty="0"/>
              <a:t>Partial table of Factor Scores for Factor 1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17179"/>
              </p:ext>
            </p:extLst>
          </p:nvPr>
        </p:nvGraphicFramePr>
        <p:xfrm>
          <a:off x="810952" y="3460721"/>
          <a:ext cx="6607694" cy="3009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163">
                  <a:extLst>
                    <a:ext uri="{9D8B030D-6E8A-4147-A177-3AD203B41FA5}">
                      <a16:colId xmlns:a16="http://schemas.microsoft.com/office/drawing/2014/main" val="1793280244"/>
                    </a:ext>
                  </a:extLst>
                </a:gridCol>
                <a:gridCol w="4815602">
                  <a:extLst>
                    <a:ext uri="{9D8B030D-6E8A-4147-A177-3AD203B41FA5}">
                      <a16:colId xmlns:a16="http://schemas.microsoft.com/office/drawing/2014/main" val="2991429945"/>
                    </a:ext>
                  </a:extLst>
                </a:gridCol>
                <a:gridCol w="1215929">
                  <a:extLst>
                    <a:ext uri="{9D8B030D-6E8A-4147-A177-3AD203B41FA5}">
                      <a16:colId xmlns:a16="http://schemas.microsoft.com/office/drawing/2014/main" val="1814888129"/>
                    </a:ext>
                  </a:extLst>
                </a:gridCol>
              </a:tblGrid>
              <a:tr h="44868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No.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Z-SCORES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612048"/>
                  </a:ext>
                </a:extLst>
              </a:tr>
              <a:tr h="590860">
                <a:tc>
                  <a:txBody>
                    <a:bodyPr/>
                    <a:lstStyle/>
                    <a:p>
                      <a:r>
                        <a:rPr lang="en-GB" dirty="0"/>
                        <a:t>60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Everything I needed for exam and/or coursework was covered…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2.262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523933"/>
                  </a:ext>
                </a:extLst>
              </a:tr>
              <a:tr h="590860">
                <a:tc>
                  <a:txBody>
                    <a:bodyPr/>
                    <a:lstStyle/>
                    <a:p>
                      <a:r>
                        <a:rPr lang="en-GB" dirty="0"/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Practical sessions were explained well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1.907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63668"/>
                  </a:ext>
                </a:extLst>
              </a:tr>
              <a:tr h="590860">
                <a:tc>
                  <a:txBody>
                    <a:bodyPr/>
                    <a:lstStyle/>
                    <a:p>
                      <a:r>
                        <a:rPr lang="en-GB" dirty="0"/>
                        <a:t>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 could approach my lecturer and ask for help if I didn’t understand….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1.720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534645"/>
                  </a:ext>
                </a:extLst>
              </a:tr>
              <a:tr h="590860">
                <a:tc>
                  <a:txBody>
                    <a:bodyPr/>
                    <a:lstStyle/>
                    <a:p>
                      <a:r>
                        <a:rPr lang="en-GB" dirty="0"/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 was able to access computers with a specific software 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1.379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066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6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 Methodology: research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138" y="1952720"/>
            <a:ext cx="10272684" cy="4287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Partial Factor Matrix with an X Indicating a Defining Sort Loadings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42144"/>
              </p:ext>
            </p:extLst>
          </p:nvPr>
        </p:nvGraphicFramePr>
        <p:xfrm>
          <a:off x="1097280" y="2503053"/>
          <a:ext cx="7695739" cy="364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669">
                  <a:extLst>
                    <a:ext uri="{9D8B030D-6E8A-4147-A177-3AD203B41FA5}">
                      <a16:colId xmlns:a16="http://schemas.microsoft.com/office/drawing/2014/main" val="1024447513"/>
                    </a:ext>
                  </a:extLst>
                </a:gridCol>
                <a:gridCol w="1854138">
                  <a:extLst>
                    <a:ext uri="{9D8B030D-6E8A-4147-A177-3AD203B41FA5}">
                      <a16:colId xmlns:a16="http://schemas.microsoft.com/office/drawing/2014/main" val="265452369"/>
                    </a:ext>
                  </a:extLst>
                </a:gridCol>
                <a:gridCol w="1736922">
                  <a:extLst>
                    <a:ext uri="{9D8B030D-6E8A-4147-A177-3AD203B41FA5}">
                      <a16:colId xmlns:a16="http://schemas.microsoft.com/office/drawing/2014/main" val="1298329821"/>
                    </a:ext>
                  </a:extLst>
                </a:gridCol>
                <a:gridCol w="1982010">
                  <a:extLst>
                    <a:ext uri="{9D8B030D-6E8A-4147-A177-3AD203B41FA5}">
                      <a16:colId xmlns:a16="http://schemas.microsoft.com/office/drawing/2014/main" val="3549424312"/>
                    </a:ext>
                  </a:extLst>
                </a:gridCol>
              </a:tblGrid>
              <a:tr h="455221">
                <a:tc>
                  <a:txBody>
                    <a:bodyPr/>
                    <a:lstStyle/>
                    <a:p>
                      <a:r>
                        <a:rPr lang="en-GB" dirty="0"/>
                        <a:t>Q SORT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Factor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Factor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Factor 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591008"/>
                  </a:ext>
                </a:extLst>
              </a:tr>
              <a:tr h="455221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Participant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0.5131X  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-0.3898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0.0825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704301"/>
                  </a:ext>
                </a:extLst>
              </a:tr>
              <a:tr h="455221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Participant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0.5291X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0.2402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-0.2314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471697"/>
                  </a:ext>
                </a:extLst>
              </a:tr>
              <a:tr h="455221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Participant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0.0998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0.5839X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0.0903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918575"/>
                  </a:ext>
                </a:extLst>
              </a:tr>
              <a:tr h="455221">
                <a:tc>
                  <a:txBody>
                    <a:bodyPr/>
                    <a:lstStyle/>
                    <a:p>
                      <a:r>
                        <a:rPr lang="en-GB" dirty="0"/>
                        <a:t>4. Participant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39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0.2715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0.2704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-0.1674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45408"/>
                  </a:ext>
                </a:extLst>
              </a:tr>
              <a:tr h="455221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Participant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0.3382X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0.1469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0.2985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916191"/>
                  </a:ext>
                </a:extLst>
              </a:tr>
              <a:tr h="455221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Participant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0.6896X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-0.1287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0.2964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403088"/>
                  </a:ext>
                </a:extLst>
              </a:tr>
              <a:tr h="455221">
                <a:tc>
                  <a:txBody>
                    <a:bodyPr/>
                    <a:lstStyle/>
                    <a:p>
                      <a:r>
                        <a:rPr lang="en-US" dirty="0"/>
                        <a:t>……….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300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4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 1: Structured and guided module experience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46575" cy="4305684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/>
              <a:t>Eigenvalue is 4.3; explains 14% of the study variance. </a:t>
            </a:r>
          </a:p>
          <a:p>
            <a:r>
              <a:rPr lang="en-GB" sz="2400" dirty="0"/>
              <a:t>22  distinguishing statements loaded on this factor (significance at p &lt; 0.01.) </a:t>
            </a:r>
          </a:p>
          <a:p>
            <a:r>
              <a:rPr lang="en-GB" sz="2400" dirty="0"/>
              <a:t>11 students were  significantly associated with this factor (predominantly Level 4 and 5 students, Humanities &amp; Social Sciences and Engineering and Technology, approx. equal gender split)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Young/traditional students, who are trying to develop interest in the subject area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Value structured content (directly liked to exams) and well-defined learning experience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Tend to rely on resources/guidance provided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Approachability of staff and support provided are appreciated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More concerned with fairness of assessment and teamwork contribution than other groups - indicators of lacking confidence/feeling unsecure?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Show signs of extrinsic motivation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619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48057"/>
            <a:ext cx="10058400" cy="1450757"/>
          </a:xfrm>
        </p:spPr>
        <p:txBody>
          <a:bodyPr/>
          <a:lstStyle/>
          <a:p>
            <a:r>
              <a:rPr lang="en-GB" dirty="0"/>
              <a:t>Factor 2: Maximising learning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773382"/>
            <a:ext cx="10457411" cy="4655127"/>
          </a:xfrm>
        </p:spPr>
        <p:txBody>
          <a:bodyPr>
            <a:noAutofit/>
          </a:bodyPr>
          <a:lstStyle/>
          <a:p>
            <a:r>
              <a:rPr lang="en-GB" dirty="0"/>
              <a:t>Eigenvalue is 2.7; 9% of the study variance explained (26 distinguishing statements)</a:t>
            </a:r>
          </a:p>
          <a:p>
            <a:r>
              <a:rPr lang="en-GB" dirty="0"/>
              <a:t>6 students are associated with this Factor (predominantly Level 6, Humanities &amp; Social Sciences, Health, Business, equal gender split)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Motivated and highly engaged  students; well developed interest in the subject area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Value interaction with staff (in class and outside) and clear communication; engaging delivery is also appreciated.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They appreciate ability to choose from a range of assessments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Want to have access to slides prior to the lecture and to recordings afterwards, and have all necessary resources provided on Canvas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Not particularly concerned about group work (e.g. unequal workload) and  fairness of assessment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Confident learners demonstrating cognitive effort and strategic approach, aiming to maximise learning experience.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94142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 3: </a:t>
            </a:r>
            <a:r>
              <a:rPr lang="en-GB" dirty="0">
                <a:solidFill>
                  <a:schemeClr val="tx1"/>
                </a:solidFill>
              </a:rPr>
              <a:t>Settling into a culture of research and scholarship</a:t>
            </a:r>
            <a:endParaRPr lang="en-GB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281920" cy="4333393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/>
              <a:t>Eigenvalue is 2.4; 8% of the study variance explained (23 distinguishing statements)</a:t>
            </a:r>
          </a:p>
          <a:p>
            <a:r>
              <a:rPr lang="en-GB" sz="2200" dirty="0"/>
              <a:t>8 Students associated with this factor (mainly level 7 and 6, few level 5, Engineering and Technology, Science and Health, 5 female, 3 male)  </a:t>
            </a:r>
          </a:p>
          <a:p>
            <a:r>
              <a:rPr lang="en-GB" sz="2200" dirty="0"/>
              <a:t>This group of students spans various levels of study, but main trends are: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This group is concerned with successful completion of dissertation/final year project (want their supervisor being an expert in the subject area  and their queries to be answered promptly)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Being motivated from the start of the module is more important for this group than for others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They appreciate when relevance of what they learn is explained/reinforced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Importance of material being tailored to their level of study and logical progression of the material For these students feeling respected by their lecturers is also imperative.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Value the contribution of guest lecturers, current up to date research being discussed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41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Project background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Aims of the project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Q Methodology  </a:t>
            </a:r>
            <a:endParaRPr lang="en-GB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Outcomes of the project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Evaluation of staff perceptions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Q Methodology research outcomes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Future steps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783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B742-6D1B-4F91-BBDD-D0A583D5E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A2ACD-D8C9-4A3D-B192-9081BDE9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20F0502020204030204" pitchFamily="34" charset="0"/>
              <a:buChar char="§"/>
            </a:pPr>
            <a:r>
              <a:rPr lang="en-US" sz="2800" dirty="0">
                <a:cs typeface="Calibri"/>
              </a:rPr>
              <a:t>Engage in wider promotion of </a:t>
            </a:r>
            <a:r>
              <a:rPr lang="en-US" sz="2800" dirty="0" smtClean="0">
                <a:cs typeface="Calibri"/>
              </a:rPr>
              <a:t>the SQB</a:t>
            </a:r>
            <a:r>
              <a:rPr lang="en-US" sz="2800" dirty="0">
                <a:cs typeface="Calibri"/>
              </a:rPr>
              <a:t>, for both staff and students</a:t>
            </a:r>
          </a:p>
          <a:p>
            <a:pPr>
              <a:buFont typeface="Wingdings" panose="020F0502020204030204" pitchFamily="34" charset="0"/>
              <a:buChar char="§"/>
            </a:pPr>
            <a:r>
              <a:rPr lang="en-US" sz="2800" dirty="0" smtClean="0">
                <a:cs typeface="Calibri"/>
              </a:rPr>
              <a:t>Complete </a:t>
            </a:r>
            <a:r>
              <a:rPr lang="en-US" sz="2800" dirty="0">
                <a:cs typeface="Calibri"/>
              </a:rPr>
              <a:t>and disseminate study findings: </a:t>
            </a:r>
          </a:p>
          <a:p>
            <a:pPr marL="383540" lvl="1">
              <a:buFont typeface="Wingdings" panose="020F0502020204030204" pitchFamily="34" charset="0"/>
              <a:buChar char="§"/>
            </a:pPr>
            <a:r>
              <a:rPr lang="en-US" sz="2800" dirty="0">
                <a:cs typeface="Calibri"/>
              </a:rPr>
              <a:t>Internally at the Teaching and Learning conference and at the Research and Practice Seminar</a:t>
            </a:r>
          </a:p>
          <a:p>
            <a:pPr marL="383540" lvl="1">
              <a:buFont typeface="Wingdings" panose="020F0502020204030204" pitchFamily="34" charset="0"/>
              <a:buChar char="§"/>
            </a:pPr>
            <a:r>
              <a:rPr lang="en-US" sz="2800" dirty="0">
                <a:cs typeface="Calibri"/>
              </a:rPr>
              <a:t>Externally through research </a:t>
            </a:r>
            <a:r>
              <a:rPr lang="en-US" sz="2800" dirty="0" smtClean="0">
                <a:cs typeface="Calibri"/>
              </a:rPr>
              <a:t>publications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smtClean="0">
                <a:cs typeface="Calibri"/>
              </a:rPr>
              <a:t>and next </a:t>
            </a:r>
            <a:r>
              <a:rPr lang="en-US" sz="2800" dirty="0" err="1" smtClean="0">
                <a:cs typeface="Calibri"/>
              </a:rPr>
              <a:t>Bluenotes</a:t>
            </a:r>
            <a:r>
              <a:rPr lang="en-US" sz="2800" dirty="0" smtClean="0">
                <a:cs typeface="Calibri"/>
              </a:rPr>
              <a:t> Global??</a:t>
            </a:r>
            <a:endParaRPr lang="en-US" sz="2800" dirty="0">
              <a:cs typeface="Calibri"/>
            </a:endParaRPr>
          </a:p>
          <a:p>
            <a:pPr marL="200660" lvl="1" indent="0">
              <a:buNone/>
            </a:pPr>
            <a:endParaRPr lang="en-US" dirty="0" smtClean="0">
              <a:cs typeface="Calibri"/>
            </a:endParaRPr>
          </a:p>
          <a:p>
            <a:pPr marL="200660" lvl="1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47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272684" cy="4213321"/>
          </a:xfrm>
        </p:spPr>
        <p:txBody>
          <a:bodyPr>
            <a:normAutofit fontScale="92500"/>
          </a:bodyPr>
          <a:lstStyle/>
          <a:p>
            <a:r>
              <a:rPr lang="en-GB" dirty="0"/>
              <a:t>Watts, S. &amp; </a:t>
            </a:r>
            <a:r>
              <a:rPr lang="en-GB" dirty="0" err="1"/>
              <a:t>Stenner,P</a:t>
            </a:r>
            <a:r>
              <a:rPr lang="en-GB" dirty="0"/>
              <a:t>. (2012) Doing Q Methodological Research: Theory, Method and Interpretation </a:t>
            </a:r>
            <a:r>
              <a:rPr lang="en-GB" dirty="0">
                <a:hlinkClick r:id="rId2"/>
              </a:rPr>
              <a:t>http://methods.sagepub.com/book/doing-q-methodological-research</a:t>
            </a: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Darwin, S. (2010) Exploring critical conceptions of student-led evaluation in Australian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higher education. In M. Devlin, J. Nagy and A. Lichtenberg (Eds.) Research and Development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in Higher Education: Reshaping Higher Education, Melbourne, 33, pp. 203–212.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Harvey, L. (2003). Student feedback [1]. </a:t>
            </a:r>
            <a:r>
              <a:rPr lang="en-GB" i="1" dirty="0"/>
              <a:t>Quality in Higher Education</a:t>
            </a:r>
            <a:r>
              <a:rPr lang="en-GB" dirty="0"/>
              <a:t>, 9(1), pp. 3-20.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Harvey, L. (2011) The nexus of feedback and improvement. In C. S. Nair, &amp; P. </a:t>
            </a:r>
            <a:r>
              <a:rPr lang="en-GB" dirty="0" err="1"/>
              <a:t>Mertova</a:t>
            </a:r>
            <a:r>
              <a:rPr lang="en-GB" dirty="0"/>
              <a:t> (Eds.) Student feedback the cornerstone to an effective quality assurance, Oxford, UK: </a:t>
            </a:r>
            <a:r>
              <a:rPr lang="en-GB" dirty="0" err="1"/>
              <a:t>Woodhead</a:t>
            </a:r>
            <a:r>
              <a:rPr lang="en-GB" dirty="0"/>
              <a:t> Publishing.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Scott, G. (2006) Accessing the student voice: using </a:t>
            </a:r>
            <a:r>
              <a:rPr lang="en-GB" dirty="0" err="1"/>
              <a:t>CEQuery</a:t>
            </a:r>
            <a:r>
              <a:rPr lang="en-GB" dirty="0"/>
              <a:t> to identify what retains students and promote engagement in productive learning. In Australian Higher Education. Canberra: Department of Education, Science and Training. Available online: </a:t>
            </a:r>
            <a:r>
              <a:rPr lang="en-GB" u="sng" dirty="0">
                <a:hlinkClick r:id="rId3"/>
              </a:rPr>
              <a:t>https://www.uws.edu.au/__data/assets/pdf_file/0010/63955/HEIPCEQueryFinal_v2_1st_Feb_06.pdf</a:t>
            </a:r>
            <a:endParaRPr lang="en-GB" u="sng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Tucker, B., Oliver, B. &amp; Gupta, R. (2013) Validating a teaching survey which drives increased response rates in a unit survey, </a:t>
            </a:r>
            <a:r>
              <a:rPr lang="en-GB" i="1" dirty="0"/>
              <a:t>Teaching in Higher Education</a:t>
            </a:r>
            <a:r>
              <a:rPr lang="en-GB" dirty="0"/>
              <a:t>, 18(4), pp. 427-439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94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“The module evaluation questions are not relevant…”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724" y="1845734"/>
            <a:ext cx="10523912" cy="4023360"/>
          </a:xfrm>
        </p:spPr>
        <p:txBody>
          <a:bodyPr>
            <a:normAutofit fontScale="92500" lnSpcReduction="10000"/>
          </a:bodyPr>
          <a:lstStyle/>
          <a:p>
            <a:pPr marL="201168" lvl="1" indent="0">
              <a:buNone/>
            </a:pPr>
            <a:r>
              <a:rPr lang="en-GB" dirty="0"/>
              <a:t>	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Workshops for course reps explored student views on the existing institutional surveys and how student voice could be strengthened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Module evaluation questions, although clear/non-ambiguous, were perceived by many reps as non-relevant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Some students used free text comments to comment on topics that were deemed important, others ‘didn’t bother’</a:t>
            </a:r>
          </a:p>
          <a:p>
            <a:pPr marL="201168" lvl="1" indent="0">
              <a:buNone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5 core questions; staff question banks and self-written questions have been used by 30% of module leaders – ‘question personalisation’</a:t>
            </a:r>
          </a:p>
          <a:p>
            <a:pPr marL="201168" lvl="1" indent="0">
              <a:buNone/>
            </a:pPr>
            <a:endParaRPr lang="en-GB" dirty="0"/>
          </a:p>
          <a:p>
            <a:pPr marL="201168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99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90122"/>
            <a:ext cx="10318865" cy="42410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Surveys rarely, if ever, provide a nuanced understanding of student concerns, issues and acknowledgements (Harvey, 2003)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When student feedback is disconnected from the everyday practice of students, it presents limited perspectives of respondents,  students become more cynical and information less valid and reliable (Darwin, 2010)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Survey creators should consider tailoring survey content to what students themselves consider to be highly important  and be sensitive to student learning (Scott, 2006; Harvey, 2011, Tucker et al, 2013).</a:t>
            </a:r>
          </a:p>
        </p:txBody>
      </p:sp>
    </p:spTree>
    <p:extLst>
      <p:ext uri="{BB962C8B-B14F-4D97-AF65-F5344CB8AC3E}">
        <p14:creationId xmlns:p14="http://schemas.microsoft.com/office/powerpoint/2010/main" val="146893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77484" cy="1450757"/>
          </a:xfrm>
        </p:spPr>
        <p:txBody>
          <a:bodyPr>
            <a:normAutofit/>
          </a:bodyPr>
          <a:lstStyle/>
          <a:p>
            <a:r>
              <a:rPr lang="en-GB" dirty="0" err="1"/>
              <a:t>Explorance’s</a:t>
            </a:r>
            <a:r>
              <a:rPr lang="en-GB" dirty="0"/>
              <a:t> Faculty Research Grant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Successfully applied for a grant for Blue </a:t>
            </a:r>
            <a:r>
              <a:rPr lang="en-GB" sz="2400" dirty="0" err="1"/>
              <a:t>Explorance</a:t>
            </a:r>
            <a:r>
              <a:rPr lang="en-GB" sz="2400" dirty="0"/>
              <a:t> Users: </a:t>
            </a:r>
            <a:r>
              <a:rPr lang="en-GB" sz="2400" dirty="0">
                <a:hlinkClick r:id="rId2"/>
              </a:rPr>
              <a:t>https://explorance.com/blog/explorances-faculty-research-grant-program/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Resources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Employing four student-researchers for four months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Our thanks to: Oghenefe Otobrise, Karston Wood, Kay Biela &amp; Michael Johnson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Incentives for participants of the research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Dissemination of the findings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394" y="4130486"/>
            <a:ext cx="2361796" cy="201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5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498" y="277366"/>
            <a:ext cx="10058400" cy="1450757"/>
          </a:xfrm>
        </p:spPr>
        <p:txBody>
          <a:bodyPr/>
          <a:lstStyle/>
          <a:p>
            <a:r>
              <a:rPr lang="en-GB" dirty="0"/>
              <a:t>Aims of the project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Make the student voice central in the institutional module evaluation survey by developing a student-led question bank (SQB); use it in Semester 2 survey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Raise academic staff awareness of student priorities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Use the project and its output (SQB) as a vehicle for student engagement in module evaluation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Explore key factors and different patterns of thoughts about module level experience; identify groups of students with similar opinions</a:t>
            </a:r>
          </a:p>
        </p:txBody>
      </p:sp>
    </p:spTree>
    <p:extLst>
      <p:ext uri="{BB962C8B-B14F-4D97-AF65-F5344CB8AC3E}">
        <p14:creationId xmlns:p14="http://schemas.microsoft.com/office/powerpoint/2010/main" val="10033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Invented in 1935 by British physicist-psychologist William Stephenson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Combines the strengths of both qualitative and quantitative research traditions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Particularly suitable for researching diversity of subjective experiences, perspectives, and beliefs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The methodology is based on correlation and factor analysis of the ranked statements, and interpretation is supported by participant commentaries while doing the sorting exercise.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Can facilitate the identification of similarities and construction of broad categories of the phenomenon being investigated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7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737360"/>
            <a:ext cx="10411229" cy="4515658"/>
          </a:xfrm>
        </p:spPr>
        <p:txBody>
          <a:bodyPr>
            <a:normAutofit/>
          </a:bodyPr>
          <a:lstStyle/>
          <a:p>
            <a:r>
              <a:rPr lang="en-GB" b="1" dirty="0"/>
              <a:t>Stage 1: gathering opinion statements</a:t>
            </a:r>
          </a:p>
          <a:p>
            <a:r>
              <a:rPr lang="en-GB" dirty="0"/>
              <a:t>4 focus groups facilitated by student- researchers and exploring  students’ module level experience and priorities in module evaluation</a:t>
            </a:r>
          </a:p>
          <a:p>
            <a:r>
              <a:rPr lang="en-GB" dirty="0"/>
              <a:t>Outcome: a q-set of items/statements (60) that students would want to include in module evaluation. </a:t>
            </a:r>
          </a:p>
          <a:p>
            <a:r>
              <a:rPr lang="en-GB" b="1" dirty="0"/>
              <a:t>Stage 2: sorting exercise (Q-sort)</a:t>
            </a:r>
          </a:p>
          <a:p>
            <a:r>
              <a:rPr lang="en-GB" dirty="0"/>
              <a:t>4 workshops with a different set of students, sorting the statements along a continuum of preference and  providing comments on the statements (post-sort-interviews) </a:t>
            </a:r>
          </a:p>
          <a:p>
            <a:r>
              <a:rPr lang="en-GB" b="1" dirty="0"/>
              <a:t>Stage 3: </a:t>
            </a:r>
            <a:r>
              <a:rPr lang="en-GB" dirty="0" smtClean="0"/>
              <a:t>data </a:t>
            </a:r>
            <a:r>
              <a:rPr lang="en-GB" dirty="0"/>
              <a:t>input and selection of ‘most relevant’ questions for inclusion in SQB</a:t>
            </a:r>
          </a:p>
          <a:p>
            <a:r>
              <a:rPr lang="en-GB" b="1" dirty="0"/>
              <a:t>Stage 4: research </a:t>
            </a:r>
            <a:r>
              <a:rPr lang="en-GB" dirty="0"/>
              <a:t>(a dedicated Q software package is used  to identify factors that can represent shared forms of understandings among participants)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823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335295"/>
            <a:ext cx="6415484" cy="484630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8182" y="1283856"/>
            <a:ext cx="7455594" cy="48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8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49376abb-28a6-4a81-85e0-d5be88ae4a95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55BC92F8D004E980773020150216E" ma:contentTypeVersion="12" ma:contentTypeDescription="Create a new document." ma:contentTypeScope="" ma:versionID="abcc8e049579e864d0ab00644ea36f91">
  <xsd:schema xmlns:xsd="http://www.w3.org/2001/XMLSchema" xmlns:xs="http://www.w3.org/2001/XMLSchema" xmlns:p="http://schemas.microsoft.com/office/2006/metadata/properties" xmlns:ns3="f78f3732-9b1c-4140-b927-4e2d08fe97ec" xmlns:ns4="22cfb043-3336-40ab-9ea9-6f3bda111504" targetNamespace="http://schemas.microsoft.com/office/2006/metadata/properties" ma:root="true" ma:fieldsID="59227cc3fdb5d2c23daac9ffac952664" ns3:_="" ns4:_="">
    <xsd:import namespace="f78f3732-9b1c-4140-b927-4e2d08fe97ec"/>
    <xsd:import namespace="22cfb043-3336-40ab-9ea9-6f3bda1115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f3732-9b1c-4140-b927-4e2d08fe97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fb043-3336-40ab-9ea9-6f3bda1115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3E9A5E-56B3-4547-ADA5-61935EDA7638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2cfb043-3336-40ab-9ea9-6f3bda111504"/>
    <ds:schemaRef ds:uri="f78f3732-9b1c-4140-b927-4e2d08fe97ec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0B9D6AE-F027-40F8-B111-B37D5207E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39060-DB06-4F70-92FE-FAEC591EB6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f3732-9b1c-4140-b927-4e2d08fe97ec"/>
    <ds:schemaRef ds:uri="22cfb043-3336-40ab-9ea9-6f3bda111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1560</TotalTime>
  <Words>1950</Words>
  <Application>Microsoft Office PowerPoint</Application>
  <PresentationFormat>Widescreen</PresentationFormat>
  <Paragraphs>189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Times New Roman</vt:lpstr>
      <vt:lpstr>Wingdings</vt:lpstr>
      <vt:lpstr>Retrospect</vt:lpstr>
      <vt:lpstr>Bringing Student Voice to Evaluation:</vt:lpstr>
      <vt:lpstr>Presentation outline </vt:lpstr>
      <vt:lpstr>“The module evaluation questions are not relevant…”</vt:lpstr>
      <vt:lpstr>Literature </vt:lpstr>
      <vt:lpstr>Explorance’s Faculty Research Grant Program </vt:lpstr>
      <vt:lpstr>Aims of the project </vt:lpstr>
      <vt:lpstr>Q Methodology</vt:lpstr>
      <vt:lpstr>Project stages</vt:lpstr>
      <vt:lpstr>PowerPoint Presentation</vt:lpstr>
      <vt:lpstr>Main themes raised by students</vt:lpstr>
      <vt:lpstr>Student Question Bank </vt:lpstr>
      <vt:lpstr>Usage of the SQB</vt:lpstr>
      <vt:lpstr>Evaluation of staff perceptions: Survey</vt:lpstr>
      <vt:lpstr>Evaluation of staff perceptions: Interview</vt:lpstr>
      <vt:lpstr>Q Methodology research outcomes</vt:lpstr>
      <vt:lpstr>Q Methodology: research outcomes</vt:lpstr>
      <vt:lpstr>Factor 1: Structured and guided module experience  </vt:lpstr>
      <vt:lpstr>Factor 2: Maximising learning experience </vt:lpstr>
      <vt:lpstr>Factor 3: Settling into a culture of research and scholarship</vt:lpstr>
      <vt:lpstr>Next Steps</vt:lpstr>
      <vt:lpstr>References</vt:lpstr>
    </vt:vector>
  </TitlesOfParts>
  <Company>Liverpool John Moores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 Methodology</dc:title>
  <dc:creator>Zaitseva, Elena</dc:creator>
  <cp:lastModifiedBy>Zaitseva, Elena</cp:lastModifiedBy>
  <cp:revision>243</cp:revision>
  <dcterms:created xsi:type="dcterms:W3CDTF">2020-02-04T13:20:38Z</dcterms:created>
  <dcterms:modified xsi:type="dcterms:W3CDTF">2021-03-10T10:03:21Z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0x01010074A55BC92F8D004E980773020150216E</vt:lpwstr>
  </property>
</Properties>
</file>